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9" r:id="rId40"/>
    <p:sldId id="294" r:id="rId41"/>
    <p:sldId id="295" r:id="rId42"/>
    <p:sldId id="296" r:id="rId43"/>
    <p:sldId id="297" r:id="rId44"/>
    <p:sldId id="298"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6" name="Slide Number Placeholder 15"/>
          <p:cNvSpPr>
            <a:spLocks noGrp="1"/>
          </p:cNvSpPr>
          <p:nvPr>
            <p:ph type="sldNum" sz="quarter" idx="11"/>
          </p:nvPr>
        </p:nvSpPr>
        <p:spPr/>
        <p:txBody>
          <a:bodyPr/>
          <a:lstStyle/>
          <a:p>
            <a:fld id="{416FC390-E325-4C70-990D-80C3A86CFB4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101EFA-C6C6-465F-9D0D-B8F739DE0FF0}"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C390-E325-4C70-990D-80C3A86CFB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101EFA-C6C6-465F-9D0D-B8F739DE0FF0}" type="datetimeFigureOut">
              <a:rPr lang="en-US" smtClean="0"/>
              <a:pPr/>
              <a:t>7/20/2015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FC390-E325-4C70-990D-80C3A86CFB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5" name="Slide Number Placeholder 14"/>
          <p:cNvSpPr>
            <a:spLocks noGrp="1"/>
          </p:cNvSpPr>
          <p:nvPr>
            <p:ph type="sldNum" sz="quarter" idx="11"/>
          </p:nvPr>
        </p:nvSpPr>
        <p:spPr/>
        <p:txBody>
          <a:bodyPr/>
          <a:lstStyle/>
          <a:p>
            <a:fld id="{416FC390-E325-4C70-990D-80C3A86CFB48}"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3" name="Slide Number Placeholder 12"/>
          <p:cNvSpPr>
            <a:spLocks noGrp="1"/>
          </p:cNvSpPr>
          <p:nvPr>
            <p:ph type="sldNum" sz="quarter" idx="11"/>
          </p:nvPr>
        </p:nvSpPr>
        <p:spPr/>
        <p:txBody>
          <a:bodyPr/>
          <a:lstStyle/>
          <a:p>
            <a:fld id="{416FC390-E325-4C70-990D-80C3A86CFB4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36101EFA-C6C6-465F-9D0D-B8F739DE0FF0}" type="datetimeFigureOut">
              <a:rPr lang="en-US" smtClean="0"/>
              <a:pPr/>
              <a:t>7/20/2015</a:t>
            </a:fld>
            <a:endParaRPr lang="en-US"/>
          </a:p>
        </p:txBody>
      </p:sp>
      <p:sp>
        <p:nvSpPr>
          <p:cNvPr id="9" name="Slide Number Placeholder 8"/>
          <p:cNvSpPr>
            <a:spLocks noGrp="1"/>
          </p:cNvSpPr>
          <p:nvPr>
            <p:ph type="sldNum" sz="quarter" idx="11"/>
          </p:nvPr>
        </p:nvSpPr>
        <p:spPr/>
        <p:txBody>
          <a:bodyPr/>
          <a:lstStyle/>
          <a:p>
            <a:fld id="{416FC390-E325-4C70-990D-80C3A86CFB4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5" name="Slide Number Placeholder 14"/>
          <p:cNvSpPr>
            <a:spLocks noGrp="1"/>
          </p:cNvSpPr>
          <p:nvPr>
            <p:ph type="sldNum" sz="quarter" idx="11"/>
          </p:nvPr>
        </p:nvSpPr>
        <p:spPr/>
        <p:txBody>
          <a:bodyPr/>
          <a:lstStyle/>
          <a:p>
            <a:fld id="{416FC390-E325-4C70-990D-80C3A86CFB48}"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36101EFA-C6C6-465F-9D0D-B8F739DE0FF0}" type="datetimeFigureOut">
              <a:rPr lang="en-US" smtClean="0"/>
              <a:pPr/>
              <a:t>7/20/2015</a:t>
            </a:fld>
            <a:endParaRPr lang="en-US"/>
          </a:p>
        </p:txBody>
      </p:sp>
      <p:sp>
        <p:nvSpPr>
          <p:cNvPr id="8" name="Slide Number Placeholder 7"/>
          <p:cNvSpPr>
            <a:spLocks noGrp="1"/>
          </p:cNvSpPr>
          <p:nvPr>
            <p:ph type="sldNum" sz="quarter" idx="11"/>
          </p:nvPr>
        </p:nvSpPr>
        <p:spPr/>
        <p:txBody>
          <a:bodyPr/>
          <a:lstStyle/>
          <a:p>
            <a:fld id="{416FC390-E325-4C70-990D-80C3A86CFB48}"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6101EFA-C6C6-465F-9D0D-B8F739DE0FF0}" type="datetimeFigureOut">
              <a:rPr lang="en-US" smtClean="0"/>
              <a:pPr/>
              <a:t>7/20/2015</a:t>
            </a:fld>
            <a:endParaRPr lang="en-US"/>
          </a:p>
        </p:txBody>
      </p:sp>
      <p:sp>
        <p:nvSpPr>
          <p:cNvPr id="6" name="Slide Number Placeholder 5"/>
          <p:cNvSpPr>
            <a:spLocks noGrp="1"/>
          </p:cNvSpPr>
          <p:nvPr>
            <p:ph type="sldNum" sz="quarter" idx="11"/>
          </p:nvPr>
        </p:nvSpPr>
        <p:spPr/>
        <p:txBody>
          <a:bodyPr/>
          <a:lstStyle/>
          <a:p>
            <a:fld id="{416FC390-E325-4C70-990D-80C3A86CFB48}"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6" name="Slide Number Placeholder 15"/>
          <p:cNvSpPr>
            <a:spLocks noGrp="1"/>
          </p:cNvSpPr>
          <p:nvPr>
            <p:ph type="sldNum" sz="quarter" idx="11"/>
          </p:nvPr>
        </p:nvSpPr>
        <p:spPr/>
        <p:txBody>
          <a:bodyPr/>
          <a:lstStyle/>
          <a:p>
            <a:fld id="{416FC390-E325-4C70-990D-80C3A86CFB4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36101EFA-C6C6-465F-9D0D-B8F739DE0FF0}" type="datetimeFigureOut">
              <a:rPr lang="en-US" smtClean="0"/>
              <a:pPr/>
              <a:t>7/20/2015</a:t>
            </a:fld>
            <a:endParaRPr lang="en-US"/>
          </a:p>
        </p:txBody>
      </p:sp>
      <p:sp>
        <p:nvSpPr>
          <p:cNvPr id="14" name="Slide Number Placeholder 13"/>
          <p:cNvSpPr>
            <a:spLocks noGrp="1"/>
          </p:cNvSpPr>
          <p:nvPr>
            <p:ph type="sldNum" sz="quarter" idx="11"/>
          </p:nvPr>
        </p:nvSpPr>
        <p:spPr/>
        <p:txBody>
          <a:bodyPr/>
          <a:lstStyle/>
          <a:p>
            <a:fld id="{416FC390-E325-4C70-990D-80C3A86CFB48}"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36101EFA-C6C6-465F-9D0D-B8F739DE0FF0}" type="datetimeFigureOut">
              <a:rPr lang="en-US" smtClean="0"/>
              <a:pPr/>
              <a:t>7/20/2015</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416FC390-E325-4C70-990D-80C3A86CFB4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0"/>
            <a:ext cx="10312782" cy="6858000"/>
          </a:xfrm>
          <a:prstGeom prst="rect">
            <a:avLst/>
          </a:prstGeom>
        </p:spPr>
      </p:pic>
      <p:sp>
        <p:nvSpPr>
          <p:cNvPr id="2" name="Title 1"/>
          <p:cNvSpPr>
            <a:spLocks noGrp="1"/>
          </p:cNvSpPr>
          <p:nvPr>
            <p:ph type="ctrTitle"/>
          </p:nvPr>
        </p:nvSpPr>
        <p:spPr>
          <a:xfrm>
            <a:off x="622491" y="304800"/>
            <a:ext cx="7543800" cy="762000"/>
          </a:xfrm>
        </p:spPr>
        <p:txBody>
          <a:bodyPr/>
          <a:lstStyle/>
          <a:p>
            <a:pPr algn="ctr"/>
            <a:r>
              <a:rPr lang="en-US" sz="4000" dirty="0" smtClean="0"/>
              <a:t>State Government in Virginia</a:t>
            </a:r>
            <a:endParaRPr lang="en-US" sz="4000" dirty="0"/>
          </a:p>
        </p:txBody>
      </p:sp>
      <p:sp>
        <p:nvSpPr>
          <p:cNvPr id="3" name="Subtitle 2"/>
          <p:cNvSpPr>
            <a:spLocks noGrp="1"/>
          </p:cNvSpPr>
          <p:nvPr>
            <p:ph type="subTitle" idx="1"/>
          </p:nvPr>
        </p:nvSpPr>
        <p:spPr>
          <a:xfrm>
            <a:off x="1676400" y="5791200"/>
            <a:ext cx="6172200" cy="685800"/>
          </a:xfrm>
        </p:spPr>
        <p:txBody>
          <a:bodyPr/>
          <a:lstStyle/>
          <a:p>
            <a:r>
              <a:rPr lang="en-US" dirty="0" smtClean="0"/>
              <a:t>State and Local Laws In Virginia Beach, VA</a:t>
            </a:r>
            <a:endParaRPr lang="en-US" dirty="0"/>
          </a:p>
        </p:txBody>
      </p:sp>
    </p:spTree>
    <p:extLst>
      <p:ext uri="{BB962C8B-B14F-4D97-AF65-F5344CB8AC3E}">
        <p14:creationId xmlns:p14="http://schemas.microsoft.com/office/powerpoint/2010/main" val="2293510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Virginia Governor.png"/>
          <p:cNvPicPr>
            <a:picLocks noGrp="1" noChangeAspect="1"/>
          </p:cNvPicPr>
          <p:nvPr>
            <p:ph idx="1"/>
          </p:nvPr>
        </p:nvPicPr>
        <p:blipFill>
          <a:blip r:embed="rId2" cstate="print"/>
          <a:stretch>
            <a:fillRect/>
          </a:stretch>
        </p:blipFill>
        <p:spPr>
          <a:xfrm>
            <a:off x="304800" y="228600"/>
            <a:ext cx="4800600" cy="4800600"/>
          </a:xfrm>
        </p:spPr>
      </p:pic>
      <p:sp>
        <p:nvSpPr>
          <p:cNvPr id="6" name="Text Placeholder 5"/>
          <p:cNvSpPr>
            <a:spLocks noGrp="1"/>
          </p:cNvSpPr>
          <p:nvPr>
            <p:ph type="body" sz="half" idx="2"/>
          </p:nvPr>
        </p:nvSpPr>
        <p:spPr>
          <a:xfrm>
            <a:off x="5638800" y="457200"/>
            <a:ext cx="3154680" cy="4419600"/>
          </a:xfrm>
        </p:spPr>
        <p:txBody>
          <a:bodyPr>
            <a:normAutofit lnSpcReduction="10000"/>
          </a:bodyPr>
          <a:lstStyle/>
          <a:p>
            <a:r>
              <a:rPr lang="en-US" dirty="0" smtClean="0"/>
              <a:t>The governor in Virginia is elected every four years, and the election takes place one year after the general election cycle.  </a:t>
            </a:r>
          </a:p>
          <a:p>
            <a:endParaRPr lang="en-US" dirty="0" smtClean="0"/>
          </a:p>
          <a:p>
            <a:r>
              <a:rPr lang="en-US" dirty="0" smtClean="0"/>
              <a:t>The term in office is for four years, and the Governor is not eligible for re-election in our state. </a:t>
            </a:r>
            <a:endParaRPr lang="en-US" dirty="0" smtClean="0"/>
          </a:p>
          <a:p>
            <a:endParaRPr lang="en-US" dirty="0" smtClean="0"/>
          </a:p>
          <a:p>
            <a:r>
              <a:rPr lang="en-US" dirty="0" smtClean="0"/>
              <a:t>The governor proposes legislation and is responsible for preparing a biennial budget for the state.  He or she also enforces the law as chief executive of Virginia.</a:t>
            </a:r>
          </a:p>
          <a:p>
            <a:endParaRPr lang="en-US" dirty="0"/>
          </a:p>
          <a:p>
            <a:r>
              <a:rPr lang="en-US" dirty="0" smtClean="0"/>
              <a:t>Terry McAuliffe </a:t>
            </a:r>
            <a:endParaRPr lang="en-US" dirty="0"/>
          </a:p>
        </p:txBody>
      </p:sp>
      <p:sp>
        <p:nvSpPr>
          <p:cNvPr id="4" name="Title 3"/>
          <p:cNvSpPr>
            <a:spLocks noGrp="1"/>
          </p:cNvSpPr>
          <p:nvPr>
            <p:ph type="title"/>
          </p:nvPr>
        </p:nvSpPr>
        <p:spPr/>
        <p:txBody>
          <a:bodyPr/>
          <a:lstStyle/>
          <a:p>
            <a:r>
              <a:rPr lang="en-US" dirty="0" smtClean="0"/>
              <a:t>The Governor’s Office</a:t>
            </a:r>
            <a:endParaRPr lang="en-US" dirty="0"/>
          </a:p>
        </p:txBody>
      </p:sp>
    </p:spTree>
    <p:extLst>
      <p:ext uri="{BB962C8B-B14F-4D97-AF65-F5344CB8AC3E}">
        <p14:creationId xmlns:p14="http://schemas.microsoft.com/office/powerpoint/2010/main" val="1039113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ob McDonnell Cartoon Wuerker.jpg"/>
          <p:cNvPicPr>
            <a:picLocks noGrp="1" noChangeAspect="1"/>
          </p:cNvPicPr>
          <p:nvPr>
            <p:ph idx="1"/>
          </p:nvPr>
        </p:nvPicPr>
        <p:blipFill>
          <a:blip r:embed="rId2" cstate="print"/>
          <a:stretch>
            <a:fillRect/>
          </a:stretch>
        </p:blipFill>
        <p:spPr>
          <a:xfrm>
            <a:off x="457200" y="381000"/>
            <a:ext cx="4664982" cy="3886200"/>
          </a:xfrm>
        </p:spPr>
      </p:pic>
      <p:sp>
        <p:nvSpPr>
          <p:cNvPr id="3" name="Text Placeholder 2"/>
          <p:cNvSpPr>
            <a:spLocks noGrp="1"/>
          </p:cNvSpPr>
          <p:nvPr>
            <p:ph type="body" sz="half" idx="2"/>
          </p:nvPr>
        </p:nvSpPr>
        <p:spPr/>
        <p:txBody>
          <a:bodyPr/>
          <a:lstStyle/>
          <a:p>
            <a:r>
              <a:rPr lang="en-US" dirty="0" smtClean="0"/>
              <a:t>Here’s what you shouldn’t do: take bribes in exchange for access to the Governor’s Mansion.  Bob McDonnell, lampooned to the left, and his wife were both convicted of public corruption and sentence to prison terms of 2 years and 1 year and 1 day, respectively. </a:t>
            </a:r>
            <a:endParaRPr lang="en-US" dirty="0"/>
          </a:p>
        </p:txBody>
      </p:sp>
      <p:sp>
        <p:nvSpPr>
          <p:cNvPr id="4" name="Title 3"/>
          <p:cNvSpPr>
            <a:spLocks noGrp="1"/>
          </p:cNvSpPr>
          <p:nvPr>
            <p:ph type="title"/>
          </p:nvPr>
        </p:nvSpPr>
        <p:spPr>
          <a:xfrm>
            <a:off x="609600" y="5410200"/>
            <a:ext cx="7543800" cy="914400"/>
          </a:xfrm>
        </p:spPr>
        <p:txBody>
          <a:bodyPr/>
          <a:lstStyle/>
          <a:p>
            <a:r>
              <a:rPr lang="en-US" dirty="0" smtClean="0"/>
              <a:t>Responsibilities of the Governor</a:t>
            </a:r>
            <a:endParaRPr lang="en-US" dirty="0"/>
          </a:p>
        </p:txBody>
      </p:sp>
    </p:spTree>
    <p:extLst>
      <p:ext uri="{BB962C8B-B14F-4D97-AF65-F5344CB8AC3E}">
        <p14:creationId xmlns:p14="http://schemas.microsoft.com/office/powerpoint/2010/main" val="1045755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533400"/>
            <a:ext cx="2914575" cy="3915332"/>
          </a:xfrm>
        </p:spPr>
      </p:pic>
      <p:sp>
        <p:nvSpPr>
          <p:cNvPr id="3" name="Text Placeholder 2"/>
          <p:cNvSpPr>
            <a:spLocks noGrp="1"/>
          </p:cNvSpPr>
          <p:nvPr>
            <p:ph type="body" sz="half" idx="2"/>
          </p:nvPr>
        </p:nvSpPr>
        <p:spPr/>
        <p:txBody>
          <a:bodyPr/>
          <a:lstStyle/>
          <a:p>
            <a:r>
              <a:rPr lang="en-US" dirty="0" smtClean="0"/>
              <a:t>Ralph Northam is the current Lt. Governor of Virginia.  The Lt. Governor’s main responsibility is to preside over the Virginia State Senate and cast the tiebreaking vote in that body when necessary.</a:t>
            </a:r>
          </a:p>
          <a:p>
            <a:r>
              <a:rPr lang="en-US" dirty="0" smtClean="0"/>
              <a:t>Given the current partisan split in the Virginia Senate, this responsibility is important. </a:t>
            </a:r>
            <a:endParaRPr lang="en-US" dirty="0"/>
          </a:p>
        </p:txBody>
      </p:sp>
      <p:sp>
        <p:nvSpPr>
          <p:cNvPr id="4" name="Title 3"/>
          <p:cNvSpPr>
            <a:spLocks noGrp="1"/>
          </p:cNvSpPr>
          <p:nvPr>
            <p:ph type="title"/>
          </p:nvPr>
        </p:nvSpPr>
        <p:spPr/>
        <p:txBody>
          <a:bodyPr/>
          <a:lstStyle/>
          <a:p>
            <a:r>
              <a:rPr lang="en-US" dirty="0" smtClean="0"/>
              <a:t>The Lieutenant Governor</a:t>
            </a:r>
            <a:endParaRPr lang="en-US" dirty="0"/>
          </a:p>
        </p:txBody>
      </p:sp>
    </p:spTree>
    <p:extLst>
      <p:ext uri="{BB962C8B-B14F-4D97-AF65-F5344CB8AC3E}">
        <p14:creationId xmlns:p14="http://schemas.microsoft.com/office/powerpoint/2010/main" val="3018023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5715000" y="685800"/>
            <a:ext cx="2895600" cy="3713569"/>
          </a:xfrm>
        </p:spPr>
        <p:txBody>
          <a:bodyPr>
            <a:normAutofit/>
          </a:bodyPr>
          <a:lstStyle/>
          <a:p>
            <a:r>
              <a:rPr lang="en-US" dirty="0" smtClean="0"/>
              <a:t>The Lt. Governor’s job is very similar to the Vice President’s: very little actual responsibility; however, you’re a heartbeat away from the highest executive office.</a:t>
            </a:r>
          </a:p>
          <a:p>
            <a:endParaRPr lang="en-US" dirty="0" smtClean="0"/>
          </a:p>
          <a:p>
            <a:r>
              <a:rPr lang="en-US" dirty="0" smtClean="0"/>
              <a:t>Ralph Northam is the deciding vote over the Virginia State Senate; since it’s so partisan these days, that is an important role.</a:t>
            </a:r>
            <a:endParaRPr lang="en-US" dirty="0"/>
          </a:p>
        </p:txBody>
      </p:sp>
      <p:sp>
        <p:nvSpPr>
          <p:cNvPr id="4" name="Title 3"/>
          <p:cNvSpPr>
            <a:spLocks noGrp="1"/>
          </p:cNvSpPr>
          <p:nvPr>
            <p:ph type="title"/>
          </p:nvPr>
        </p:nvSpPr>
        <p:spPr>
          <a:xfrm>
            <a:off x="777240" y="4876800"/>
            <a:ext cx="7543800" cy="1371600"/>
          </a:xfrm>
        </p:spPr>
        <p:txBody>
          <a:bodyPr/>
          <a:lstStyle/>
          <a:p>
            <a:r>
              <a:rPr lang="en-US" dirty="0" smtClean="0"/>
              <a:t>Responsibilities of the Lieutenant Governor</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304799"/>
            <a:ext cx="3048000" cy="4094571"/>
          </a:xfrm>
        </p:spPr>
      </p:pic>
    </p:spTree>
    <p:extLst>
      <p:ext uri="{BB962C8B-B14F-4D97-AF65-F5344CB8AC3E}">
        <p14:creationId xmlns:p14="http://schemas.microsoft.com/office/powerpoint/2010/main" val="230980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609599"/>
            <a:ext cx="3298189" cy="4267199"/>
          </a:xfrm>
        </p:spPr>
      </p:pic>
      <p:sp>
        <p:nvSpPr>
          <p:cNvPr id="3" name="Text Placeholder 2"/>
          <p:cNvSpPr>
            <a:spLocks noGrp="1"/>
          </p:cNvSpPr>
          <p:nvPr>
            <p:ph type="body" sz="half" idx="2"/>
          </p:nvPr>
        </p:nvSpPr>
        <p:spPr>
          <a:xfrm>
            <a:off x="5715000" y="685800"/>
            <a:ext cx="2895600" cy="4190999"/>
          </a:xfrm>
        </p:spPr>
        <p:txBody>
          <a:bodyPr>
            <a:normAutofit/>
          </a:bodyPr>
          <a:lstStyle/>
          <a:p>
            <a:r>
              <a:rPr lang="en-US" dirty="0" smtClean="0"/>
              <a:t>Mark </a:t>
            </a:r>
            <a:r>
              <a:rPr lang="en-US" dirty="0" smtClean="0"/>
              <a:t>Herring has had a very important term in office already – and he’s only half way through his term in office.  One of the most important choices he made was the decision not to enforce Virginia’s laws banning homosexual marriage.  In doing so, he stated that Virginia had been on the wrong side of history in the 1967 Loving V. Virginia case.  He did not want to repeat this mistake again. </a:t>
            </a:r>
            <a:endParaRPr lang="en-US" dirty="0"/>
          </a:p>
        </p:txBody>
      </p:sp>
      <p:sp>
        <p:nvSpPr>
          <p:cNvPr id="4" name="Title 3"/>
          <p:cNvSpPr>
            <a:spLocks noGrp="1"/>
          </p:cNvSpPr>
          <p:nvPr>
            <p:ph type="title"/>
          </p:nvPr>
        </p:nvSpPr>
        <p:spPr/>
        <p:txBody>
          <a:bodyPr/>
          <a:lstStyle/>
          <a:p>
            <a:r>
              <a:rPr lang="en-US" dirty="0" smtClean="0"/>
              <a:t>The Attorney General</a:t>
            </a:r>
            <a:endParaRPr lang="en-US" dirty="0"/>
          </a:p>
        </p:txBody>
      </p:sp>
    </p:spTree>
    <p:extLst>
      <p:ext uri="{BB962C8B-B14F-4D97-AF65-F5344CB8AC3E}">
        <p14:creationId xmlns:p14="http://schemas.microsoft.com/office/powerpoint/2010/main" val="838815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5715000" y="685800"/>
            <a:ext cx="3048000" cy="4190999"/>
          </a:xfrm>
        </p:spPr>
        <p:txBody>
          <a:bodyPr/>
          <a:lstStyle/>
          <a:p>
            <a:r>
              <a:rPr lang="en-US" dirty="0"/>
              <a:t>The Attorney General is the highest legal officer of the state and he or she is elected to a four year term in office. </a:t>
            </a:r>
          </a:p>
          <a:p>
            <a:r>
              <a:rPr lang="en-US" dirty="0"/>
              <a:t>The AG is responsible for the enforcement and represents the state of Virginia in all legal matters.</a:t>
            </a:r>
          </a:p>
          <a:p>
            <a:endParaRPr lang="en-US" dirty="0"/>
          </a:p>
        </p:txBody>
      </p:sp>
      <p:sp>
        <p:nvSpPr>
          <p:cNvPr id="4" name="Title 3"/>
          <p:cNvSpPr>
            <a:spLocks noGrp="1"/>
          </p:cNvSpPr>
          <p:nvPr>
            <p:ph type="title"/>
          </p:nvPr>
        </p:nvSpPr>
        <p:spPr>
          <a:xfrm>
            <a:off x="777240" y="4876800"/>
            <a:ext cx="7543800" cy="1676400"/>
          </a:xfrm>
        </p:spPr>
        <p:txBody>
          <a:bodyPr/>
          <a:lstStyle/>
          <a:p>
            <a:r>
              <a:rPr lang="en-US" dirty="0" smtClean="0"/>
              <a:t>The Responsibilities of the Attorney General </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771927"/>
            <a:ext cx="4343400" cy="3256746"/>
          </a:xfrm>
        </p:spPr>
      </p:pic>
    </p:spTree>
    <p:extLst>
      <p:ext uri="{BB962C8B-B14F-4D97-AF65-F5344CB8AC3E}">
        <p14:creationId xmlns:p14="http://schemas.microsoft.com/office/powerpoint/2010/main" val="3094295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Virginia was the birthplace of representative government in Colonial England.  The House of Burgesses was established in 1619.  Hence, the Virginia General Assembly inherits the mantle of the “oldest continuously meeting legislative body in North America.</a:t>
            </a:r>
            <a:endParaRPr lang="en-US" dirty="0"/>
          </a:p>
        </p:txBody>
      </p:sp>
      <p:sp>
        <p:nvSpPr>
          <p:cNvPr id="3" name="Text Placeholder 2"/>
          <p:cNvSpPr>
            <a:spLocks noGrp="1"/>
          </p:cNvSpPr>
          <p:nvPr>
            <p:ph type="body" sz="half" idx="2"/>
          </p:nvPr>
        </p:nvSpPr>
        <p:spPr/>
        <p:txBody>
          <a:bodyPr/>
          <a:lstStyle/>
          <a:p>
            <a:r>
              <a:rPr lang="en-US" dirty="0" smtClean="0"/>
              <a:t>Today, the Virginia General Assembly is a bicameral institution consisting of : </a:t>
            </a:r>
          </a:p>
          <a:p>
            <a:endParaRPr lang="en-US" dirty="0"/>
          </a:p>
          <a:p>
            <a:r>
              <a:rPr lang="en-US" dirty="0" smtClean="0"/>
              <a:t>The House of Delegates</a:t>
            </a:r>
          </a:p>
          <a:p>
            <a:pPr algn="ctr"/>
            <a:r>
              <a:rPr lang="en-US" dirty="0" smtClean="0"/>
              <a:t>&amp;</a:t>
            </a:r>
          </a:p>
          <a:p>
            <a:r>
              <a:rPr lang="en-US" dirty="0" smtClean="0"/>
              <a:t>The Virginia State Senate</a:t>
            </a:r>
            <a:endParaRPr lang="en-US" dirty="0"/>
          </a:p>
        </p:txBody>
      </p:sp>
      <p:sp>
        <p:nvSpPr>
          <p:cNvPr id="4" name="Title 3"/>
          <p:cNvSpPr>
            <a:spLocks noGrp="1"/>
          </p:cNvSpPr>
          <p:nvPr>
            <p:ph type="title"/>
          </p:nvPr>
        </p:nvSpPr>
        <p:spPr/>
        <p:txBody>
          <a:bodyPr/>
          <a:lstStyle/>
          <a:p>
            <a:r>
              <a:rPr lang="en-US" dirty="0" smtClean="0"/>
              <a:t>The Virginia General Assembly</a:t>
            </a:r>
            <a:endParaRPr lang="en-US" dirty="0"/>
          </a:p>
        </p:txBody>
      </p:sp>
    </p:spTree>
    <p:extLst>
      <p:ext uri="{BB962C8B-B14F-4D97-AF65-F5344CB8AC3E}">
        <p14:creationId xmlns:p14="http://schemas.microsoft.com/office/powerpoint/2010/main" val="3695507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008085"/>
            <a:ext cx="4343400" cy="2784429"/>
          </a:xfrm>
        </p:spPr>
      </p:pic>
      <p:sp>
        <p:nvSpPr>
          <p:cNvPr id="3" name="Text Placeholder 2"/>
          <p:cNvSpPr>
            <a:spLocks noGrp="1"/>
          </p:cNvSpPr>
          <p:nvPr>
            <p:ph type="body" sz="half" idx="2"/>
          </p:nvPr>
        </p:nvSpPr>
        <p:spPr>
          <a:xfrm>
            <a:off x="5715000" y="685800"/>
            <a:ext cx="2971800" cy="3809999"/>
          </a:xfrm>
        </p:spPr>
        <p:txBody>
          <a:bodyPr>
            <a:normAutofit/>
          </a:bodyPr>
          <a:lstStyle/>
          <a:p>
            <a:r>
              <a:rPr lang="en-US" dirty="0" smtClean="0"/>
              <a:t>40 Members each from a different state senate region.</a:t>
            </a:r>
            <a:r>
              <a:rPr lang="en-US" dirty="0"/>
              <a:t> </a:t>
            </a:r>
            <a:r>
              <a:rPr lang="en-US" dirty="0" smtClean="0"/>
              <a:t> This is the upper house in the Virginia General Assembly</a:t>
            </a:r>
            <a:r>
              <a:rPr lang="en-US" dirty="0" smtClean="0"/>
              <a:t>.  Districts are designed to equally divide the state’s population.</a:t>
            </a:r>
          </a:p>
          <a:p>
            <a:endParaRPr lang="en-US" dirty="0" smtClean="0"/>
          </a:p>
          <a:p>
            <a:r>
              <a:rPr lang="en-US" dirty="0" smtClean="0"/>
              <a:t>Due to the nature of Virginia government, the legislature and the Governor or required to work together very closely. </a:t>
            </a:r>
          </a:p>
        </p:txBody>
      </p:sp>
      <p:sp>
        <p:nvSpPr>
          <p:cNvPr id="4" name="Title 3"/>
          <p:cNvSpPr>
            <a:spLocks noGrp="1"/>
          </p:cNvSpPr>
          <p:nvPr>
            <p:ph type="title"/>
          </p:nvPr>
        </p:nvSpPr>
        <p:spPr/>
        <p:txBody>
          <a:bodyPr/>
          <a:lstStyle/>
          <a:p>
            <a:r>
              <a:rPr lang="en-US" dirty="0" smtClean="0"/>
              <a:t>The Virginia State Senate</a:t>
            </a:r>
            <a:endParaRPr lang="en-US" dirty="0"/>
          </a:p>
        </p:txBody>
      </p:sp>
    </p:spTree>
    <p:extLst>
      <p:ext uri="{BB962C8B-B14F-4D97-AF65-F5344CB8AC3E}">
        <p14:creationId xmlns:p14="http://schemas.microsoft.com/office/powerpoint/2010/main" val="2263104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453575"/>
            <a:ext cx="4343400" cy="1893450"/>
          </a:xfrm>
        </p:spPr>
      </p:pic>
      <p:sp>
        <p:nvSpPr>
          <p:cNvPr id="3" name="Text Placeholder 2"/>
          <p:cNvSpPr>
            <a:spLocks noGrp="1"/>
          </p:cNvSpPr>
          <p:nvPr>
            <p:ph type="body" sz="half" idx="2"/>
          </p:nvPr>
        </p:nvSpPr>
        <p:spPr/>
        <p:txBody>
          <a:bodyPr>
            <a:normAutofit fontScale="92500" lnSpcReduction="10000"/>
          </a:bodyPr>
          <a:lstStyle/>
          <a:p>
            <a:r>
              <a:rPr lang="en-US" dirty="0" smtClean="0"/>
              <a:t>100 members, each from a very local district.</a:t>
            </a:r>
          </a:p>
          <a:p>
            <a:endParaRPr lang="en-US" dirty="0"/>
          </a:p>
          <a:p>
            <a:r>
              <a:rPr lang="en-US" dirty="0" smtClean="0"/>
              <a:t>Voter turnout is often relatively slim for elections of the House of Delegates, particularly in off-year elections.</a:t>
            </a:r>
          </a:p>
          <a:p>
            <a:endParaRPr lang="en-US" dirty="0"/>
          </a:p>
          <a:p>
            <a:r>
              <a:rPr lang="en-US" dirty="0" smtClean="0"/>
              <a:t>Since the members of the Virginia General Assembly make the law which govern the state, its roads, and its schools, this is a pity.</a:t>
            </a:r>
            <a:endParaRPr lang="en-US" dirty="0"/>
          </a:p>
        </p:txBody>
      </p:sp>
      <p:sp>
        <p:nvSpPr>
          <p:cNvPr id="4" name="Title 3"/>
          <p:cNvSpPr>
            <a:spLocks noGrp="1"/>
          </p:cNvSpPr>
          <p:nvPr>
            <p:ph type="title"/>
          </p:nvPr>
        </p:nvSpPr>
        <p:spPr/>
        <p:txBody>
          <a:bodyPr/>
          <a:lstStyle/>
          <a:p>
            <a:r>
              <a:rPr lang="en-US" dirty="0" smtClean="0"/>
              <a:t>The House of Delegates</a:t>
            </a:r>
            <a:endParaRPr lang="en-US" dirty="0"/>
          </a:p>
        </p:txBody>
      </p:sp>
    </p:spTree>
    <p:extLst>
      <p:ext uri="{BB962C8B-B14F-4D97-AF65-F5344CB8AC3E}">
        <p14:creationId xmlns:p14="http://schemas.microsoft.com/office/powerpoint/2010/main" val="2897685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085969"/>
            <a:ext cx="4343400" cy="2628661"/>
          </a:xfrm>
        </p:spPr>
      </p:pic>
      <p:sp>
        <p:nvSpPr>
          <p:cNvPr id="3" name="Text Placeholder 2"/>
          <p:cNvSpPr>
            <a:spLocks noGrp="1"/>
          </p:cNvSpPr>
          <p:nvPr>
            <p:ph type="body" sz="half" idx="2"/>
          </p:nvPr>
        </p:nvSpPr>
        <p:spPr>
          <a:xfrm>
            <a:off x="5715000" y="685800"/>
            <a:ext cx="3124200" cy="3809999"/>
          </a:xfrm>
        </p:spPr>
        <p:txBody>
          <a:bodyPr/>
          <a:lstStyle/>
          <a:p>
            <a:r>
              <a:rPr lang="en-US" dirty="0" smtClean="0"/>
              <a:t>The Virginia Supreme Court</a:t>
            </a:r>
          </a:p>
          <a:p>
            <a:endParaRPr lang="en-US" dirty="0"/>
          </a:p>
          <a:p>
            <a:r>
              <a:rPr lang="en-US" dirty="0" smtClean="0"/>
              <a:t>The Intermediate Court of Appeals</a:t>
            </a:r>
          </a:p>
          <a:p>
            <a:endParaRPr lang="en-US" dirty="0"/>
          </a:p>
          <a:p>
            <a:r>
              <a:rPr lang="en-US" dirty="0" smtClean="0"/>
              <a:t>The Court of Appeals</a:t>
            </a:r>
          </a:p>
          <a:p>
            <a:endParaRPr lang="en-US" dirty="0"/>
          </a:p>
          <a:p>
            <a:r>
              <a:rPr lang="en-US" dirty="0" smtClean="0"/>
              <a:t>The Circuit Court</a:t>
            </a:r>
          </a:p>
          <a:p>
            <a:endParaRPr lang="en-US" dirty="0"/>
          </a:p>
          <a:p>
            <a:r>
              <a:rPr lang="en-US" dirty="0" smtClean="0"/>
              <a:t>General District Courts </a:t>
            </a:r>
          </a:p>
          <a:p>
            <a:endParaRPr lang="en-US" dirty="0"/>
          </a:p>
          <a:p>
            <a:r>
              <a:rPr lang="en-US" dirty="0" smtClean="0"/>
              <a:t>Local Magistrates</a:t>
            </a:r>
          </a:p>
        </p:txBody>
      </p:sp>
      <p:sp>
        <p:nvSpPr>
          <p:cNvPr id="4" name="Title 3"/>
          <p:cNvSpPr>
            <a:spLocks noGrp="1"/>
          </p:cNvSpPr>
          <p:nvPr>
            <p:ph type="title"/>
          </p:nvPr>
        </p:nvSpPr>
        <p:spPr/>
        <p:txBody>
          <a:bodyPr/>
          <a:lstStyle/>
          <a:p>
            <a:r>
              <a:rPr lang="en-US" dirty="0" smtClean="0"/>
              <a:t>The Judicial System in Virginia</a:t>
            </a:r>
            <a:endParaRPr lang="en-US" dirty="0"/>
          </a:p>
        </p:txBody>
      </p:sp>
    </p:spTree>
    <p:extLst>
      <p:ext uri="{BB962C8B-B14F-4D97-AF65-F5344CB8AC3E}">
        <p14:creationId xmlns:p14="http://schemas.microsoft.com/office/powerpoint/2010/main" val="690427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the role of state governments in the federal system? </a:t>
            </a:r>
          </a:p>
          <a:p>
            <a:r>
              <a:rPr lang="en-US" dirty="0" smtClean="0"/>
              <a:t>Why are special districts and regional authorities formed to address issues and problems?</a:t>
            </a:r>
          </a:p>
          <a:p>
            <a:r>
              <a:rPr lang="en-US" dirty="0" smtClean="0"/>
              <a:t>Which elected officials administer the government in Virginia?</a:t>
            </a:r>
          </a:p>
          <a:p>
            <a:r>
              <a:rPr lang="en-US" dirty="0" smtClean="0"/>
              <a:t>How does the judicial branch of Virginia fulfill its responsibilities? </a:t>
            </a:r>
            <a:endParaRPr lang="en-US" dirty="0"/>
          </a:p>
        </p:txBody>
      </p:sp>
      <p:sp>
        <p:nvSpPr>
          <p:cNvPr id="3" name="Title 2"/>
          <p:cNvSpPr>
            <a:spLocks noGrp="1"/>
          </p:cNvSpPr>
          <p:nvPr>
            <p:ph type="title"/>
          </p:nvPr>
        </p:nvSpPr>
        <p:spPr/>
        <p:txBody>
          <a:bodyPr/>
          <a:lstStyle/>
          <a:p>
            <a:r>
              <a:rPr lang="en-US" dirty="0" smtClean="0"/>
              <a:t>Organizing Questions: State Government</a:t>
            </a:r>
            <a:endParaRPr lang="en-US" dirty="0"/>
          </a:p>
        </p:txBody>
      </p:sp>
    </p:spTree>
    <p:extLst>
      <p:ext uri="{BB962C8B-B14F-4D97-AF65-F5344CB8AC3E}">
        <p14:creationId xmlns:p14="http://schemas.microsoft.com/office/powerpoint/2010/main" val="3501153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Local Magistrates</a:t>
            </a:r>
            <a:endParaRPr lang="en-US" dirty="0"/>
          </a:p>
        </p:txBody>
      </p:sp>
      <p:pic>
        <p:nvPicPr>
          <p:cNvPr id="2" name="Content Placeholder 1"/>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1143000"/>
            <a:ext cx="4199468" cy="2362200"/>
          </a:xfrm>
        </p:spPr>
      </p:pic>
      <p:sp>
        <p:nvSpPr>
          <p:cNvPr id="7" name="Content Placeholder 6"/>
          <p:cNvSpPr>
            <a:spLocks noGrp="1"/>
          </p:cNvSpPr>
          <p:nvPr>
            <p:ph sz="quarter" idx="14"/>
          </p:nvPr>
        </p:nvSpPr>
        <p:spPr/>
        <p:txBody>
          <a:bodyPr/>
          <a:lstStyle/>
          <a:p>
            <a:r>
              <a:rPr lang="en-US" dirty="0" smtClean="0"/>
              <a:t>Local magistrates are th</a:t>
            </a:r>
            <a:r>
              <a:rPr lang="en-US" dirty="0" smtClean="0"/>
              <a:t>e individuals who issue warrants, subpoenas, and summons to citizens in a given jurisdiction.  </a:t>
            </a:r>
          </a:p>
          <a:p>
            <a:r>
              <a:rPr lang="en-US" dirty="0" smtClean="0"/>
              <a:t>Local judges set bail and govern the local courts.</a:t>
            </a:r>
            <a:endParaRPr lang="en-US" dirty="0"/>
          </a:p>
        </p:txBody>
      </p:sp>
    </p:spTree>
    <p:extLst>
      <p:ext uri="{BB962C8B-B14F-4D97-AF65-F5344CB8AC3E}">
        <p14:creationId xmlns:p14="http://schemas.microsoft.com/office/powerpoint/2010/main" val="23801165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Juvenile &amp; Domestic Court	</a:t>
            </a:r>
            <a:endParaRPr lang="en-US" dirty="0"/>
          </a:p>
        </p:txBody>
      </p:sp>
      <p:sp>
        <p:nvSpPr>
          <p:cNvPr id="6" name="Content Placeholder 5"/>
          <p:cNvSpPr>
            <a:spLocks noGrp="1"/>
          </p:cNvSpPr>
          <p:nvPr>
            <p:ph sz="half" idx="2"/>
          </p:nvPr>
        </p:nvSpPr>
        <p:spPr/>
        <p:txBody>
          <a:bodyPr>
            <a:normAutofit fontScale="77500" lnSpcReduction="20000"/>
          </a:bodyPr>
          <a:lstStyle/>
          <a:p>
            <a:r>
              <a:rPr lang="en-US" dirty="0" smtClean="0"/>
              <a:t>Cases that have to do with family disputes – such as divorces and custody of children go to these specialized courts, as do any cases involving children under the age of 18 who are judged to be to immature to be tried in a regular court.</a:t>
            </a:r>
            <a:endParaRPr lang="en-US" dirty="0"/>
          </a:p>
        </p:txBody>
      </p:sp>
      <p:sp>
        <p:nvSpPr>
          <p:cNvPr id="7" name="Text Placeholder 6"/>
          <p:cNvSpPr>
            <a:spLocks noGrp="1"/>
          </p:cNvSpPr>
          <p:nvPr>
            <p:ph type="body" sz="quarter" idx="3"/>
          </p:nvPr>
        </p:nvSpPr>
        <p:spPr/>
        <p:txBody>
          <a:bodyPr/>
          <a:lstStyle/>
          <a:p>
            <a:r>
              <a:rPr lang="en-US" dirty="0" smtClean="0"/>
              <a:t>Traffic Court</a:t>
            </a:r>
            <a:endParaRPr lang="en-US" dirty="0"/>
          </a:p>
        </p:txBody>
      </p:sp>
      <p:sp>
        <p:nvSpPr>
          <p:cNvPr id="8" name="Content Placeholder 7"/>
          <p:cNvSpPr>
            <a:spLocks noGrp="1"/>
          </p:cNvSpPr>
          <p:nvPr>
            <p:ph sz="quarter" idx="4"/>
          </p:nvPr>
        </p:nvSpPr>
        <p:spPr/>
        <p:txBody>
          <a:bodyPr>
            <a:normAutofit fontScale="85000" lnSpcReduction="20000"/>
          </a:bodyPr>
          <a:lstStyle/>
          <a:p>
            <a:r>
              <a:rPr lang="en-US" dirty="0" smtClean="0"/>
              <a:t>Speeding violations, reckless driving charges, DUIs, and a whole variety of moving violations are all handled in Traffic Court, including minor drug charges.  Most people find themselves in traffic court at some point…</a:t>
            </a:r>
            <a:endParaRPr lang="en-US" dirty="0"/>
          </a:p>
        </p:txBody>
      </p:sp>
      <p:sp>
        <p:nvSpPr>
          <p:cNvPr id="2" name="Title 1"/>
          <p:cNvSpPr>
            <a:spLocks noGrp="1"/>
          </p:cNvSpPr>
          <p:nvPr>
            <p:ph type="title"/>
          </p:nvPr>
        </p:nvSpPr>
        <p:spPr/>
        <p:txBody>
          <a:bodyPr/>
          <a:lstStyle/>
          <a:p>
            <a:r>
              <a:rPr lang="en-US" dirty="0" smtClean="0"/>
              <a:t>General District Courts </a:t>
            </a:r>
            <a:endParaRPr lang="en-US" dirty="0"/>
          </a:p>
        </p:txBody>
      </p:sp>
    </p:spTree>
    <p:extLst>
      <p:ext uri="{BB962C8B-B14F-4D97-AF65-F5344CB8AC3E}">
        <p14:creationId xmlns:p14="http://schemas.microsoft.com/office/powerpoint/2010/main" val="78241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Circuit Courts</a:t>
            </a:r>
            <a:endParaRPr lang="en-US" dirty="0"/>
          </a:p>
        </p:txBody>
      </p:sp>
      <p:pic>
        <p:nvPicPr>
          <p:cNvPr id="2" name="Content Placeholder 1"/>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77240" y="914400"/>
            <a:ext cx="3962401" cy="2971800"/>
          </a:xfrm>
        </p:spPr>
      </p:pic>
      <p:sp>
        <p:nvSpPr>
          <p:cNvPr id="8" name="Content Placeholder 7"/>
          <p:cNvSpPr>
            <a:spLocks noGrp="1"/>
          </p:cNvSpPr>
          <p:nvPr>
            <p:ph sz="quarter" idx="14"/>
          </p:nvPr>
        </p:nvSpPr>
        <p:spPr/>
        <p:txBody>
          <a:bodyPr/>
          <a:lstStyle/>
          <a:p>
            <a:r>
              <a:rPr lang="en-US" dirty="0" smtClean="0"/>
              <a:t>The Circuit Courts have original and appellate jurisdiction in civil and criminal </a:t>
            </a:r>
            <a:r>
              <a:rPr lang="en-US" dirty="0" smtClean="0"/>
              <a:t>cases.</a:t>
            </a:r>
          </a:p>
          <a:p>
            <a:r>
              <a:rPr lang="en-US" dirty="0" smtClean="0"/>
              <a:t>The vast majority of criminal and civil cases unfold in local courts; comparatively, very few go to the federal courts.</a:t>
            </a:r>
            <a:endParaRPr lang="en-US" dirty="0"/>
          </a:p>
        </p:txBody>
      </p:sp>
    </p:spTree>
    <p:extLst>
      <p:ext uri="{BB962C8B-B14F-4D97-AF65-F5344CB8AC3E}">
        <p14:creationId xmlns:p14="http://schemas.microsoft.com/office/powerpoint/2010/main" val="1264689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Court of Appeals </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77240" y="803966"/>
            <a:ext cx="4099560" cy="3693950"/>
          </a:xfrm>
        </p:spPr>
      </p:pic>
      <p:sp>
        <p:nvSpPr>
          <p:cNvPr id="4" name="Content Placeholder 3"/>
          <p:cNvSpPr>
            <a:spLocks noGrp="1"/>
          </p:cNvSpPr>
          <p:nvPr>
            <p:ph sz="quarter" idx="14"/>
          </p:nvPr>
        </p:nvSpPr>
        <p:spPr>
          <a:xfrm>
            <a:off x="5029200" y="658368"/>
            <a:ext cx="3505200" cy="4218432"/>
          </a:xfrm>
        </p:spPr>
        <p:txBody>
          <a:bodyPr>
            <a:normAutofit/>
          </a:bodyPr>
          <a:lstStyle/>
          <a:p>
            <a:r>
              <a:rPr lang="en-US" dirty="0" smtClean="0"/>
              <a:t>The first appeals court in Virginia is the Cour</a:t>
            </a:r>
            <a:r>
              <a:rPr lang="en-US" dirty="0" smtClean="0"/>
              <a:t>t of Appeals.</a:t>
            </a:r>
          </a:p>
          <a:p>
            <a:r>
              <a:rPr lang="en-US" dirty="0" smtClean="0"/>
              <a:t>Justices here do not determine guilt or innocent, they simply evaluate the case as it was argued before the circuit courts to see if there are grounds for appeal.</a:t>
            </a:r>
            <a:endParaRPr lang="en-US" dirty="0"/>
          </a:p>
        </p:txBody>
      </p:sp>
    </p:spTree>
    <p:extLst>
      <p:ext uri="{BB962C8B-B14F-4D97-AF65-F5344CB8AC3E}">
        <p14:creationId xmlns:p14="http://schemas.microsoft.com/office/powerpoint/2010/main" val="38511165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Intermediate Court of Appeals </a:t>
            </a:r>
            <a:endParaRPr lang="en-US"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777240" y="838200"/>
            <a:ext cx="4122550" cy="2743200"/>
          </a:xfrm>
        </p:spPr>
      </p:pic>
      <p:sp>
        <p:nvSpPr>
          <p:cNvPr id="4" name="Content Placeholder 3"/>
          <p:cNvSpPr>
            <a:spLocks noGrp="1"/>
          </p:cNvSpPr>
          <p:nvPr>
            <p:ph sz="quarter" idx="14"/>
          </p:nvPr>
        </p:nvSpPr>
        <p:spPr/>
        <p:txBody>
          <a:bodyPr>
            <a:normAutofit fontScale="92500"/>
          </a:bodyPr>
          <a:lstStyle/>
          <a:p>
            <a:r>
              <a:rPr lang="en-US" dirty="0" smtClean="0"/>
              <a:t>There are eleven judges who serve on the Court of Appeals, hearing cases appealed from the VA Circuit courts.  Usually just three will hear appeals and then vote on thei</a:t>
            </a:r>
            <a:r>
              <a:rPr lang="en-US" dirty="0" smtClean="0"/>
              <a:t>r merits in a majority decision.  At times, all eleven members will hear a case.</a:t>
            </a:r>
            <a:endParaRPr lang="en-US" dirty="0"/>
          </a:p>
        </p:txBody>
      </p:sp>
    </p:spTree>
    <p:extLst>
      <p:ext uri="{BB962C8B-B14F-4D97-AF65-F5344CB8AC3E}">
        <p14:creationId xmlns:p14="http://schemas.microsoft.com/office/powerpoint/2010/main" val="31596785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Virginia Supreme Court</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The Virginia Supreme Court determines issues of state constitutionality.  Virginia has its own constitution – just like the national government does – which must be interpreted by the Court.</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838200"/>
            <a:ext cx="3962401" cy="2971800"/>
          </a:xfrm>
        </p:spPr>
      </p:pic>
    </p:spTree>
    <p:extLst>
      <p:ext uri="{BB962C8B-B14F-4D97-AF65-F5344CB8AC3E}">
        <p14:creationId xmlns:p14="http://schemas.microsoft.com/office/powerpoint/2010/main" val="2858634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smtClean="0"/>
              <a:t>In certain instances, regional planning is required in areas of the state in order to maximize the efficiency of efforts and to share resources.  </a:t>
            </a:r>
          </a:p>
          <a:p>
            <a:r>
              <a:rPr lang="en-US" dirty="0" smtClean="0"/>
              <a:t>Regional authorities may be required in order to engage in the planning of economic efforts for several cities who’s economies are interdependent.  </a:t>
            </a:r>
          </a:p>
          <a:p>
            <a:r>
              <a:rPr lang="en-US" dirty="0" smtClean="0"/>
              <a:t>Land use, Transportation Systems, Water, and Waste Disposal are often managed by regional authorities. </a:t>
            </a:r>
            <a:endParaRPr lang="en-US" dirty="0"/>
          </a:p>
        </p:txBody>
      </p:sp>
      <p:sp>
        <p:nvSpPr>
          <p:cNvPr id="5" name="Title 4"/>
          <p:cNvSpPr>
            <a:spLocks noGrp="1"/>
          </p:cNvSpPr>
          <p:nvPr>
            <p:ph type="title"/>
          </p:nvPr>
        </p:nvSpPr>
        <p:spPr/>
        <p:txBody>
          <a:bodyPr/>
          <a:lstStyle/>
          <a:p>
            <a:r>
              <a:rPr lang="en-US" dirty="0" smtClean="0"/>
              <a:t>Regional Authorities</a:t>
            </a:r>
            <a:endParaRPr lang="en-US" dirty="0"/>
          </a:p>
        </p:txBody>
      </p:sp>
    </p:spTree>
    <p:extLst>
      <p:ext uri="{BB962C8B-B14F-4D97-AF65-F5344CB8AC3E}">
        <p14:creationId xmlns:p14="http://schemas.microsoft.com/office/powerpoint/2010/main" val="34404967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Tide – Public Transportation in Virginia Beach</a:t>
            </a:r>
          </a:p>
          <a:p>
            <a:r>
              <a:rPr lang="en-US" dirty="0" smtClean="0"/>
              <a:t>Public funding for Hotels and Renovations. </a:t>
            </a:r>
          </a:p>
          <a:p>
            <a:r>
              <a:rPr lang="en-US" dirty="0" err="1" smtClean="0"/>
              <a:t>Sandbridge</a:t>
            </a:r>
            <a:r>
              <a:rPr lang="en-US" dirty="0" smtClean="0"/>
              <a:t> Beach and </a:t>
            </a:r>
            <a:r>
              <a:rPr lang="en-US" dirty="0" err="1" smtClean="0"/>
              <a:t>Rudee</a:t>
            </a:r>
            <a:r>
              <a:rPr lang="en-US" dirty="0" smtClean="0"/>
              <a:t> Inlet: Private Houses, Public Money</a:t>
            </a:r>
          </a:p>
          <a:p>
            <a:r>
              <a:rPr lang="en-US" dirty="0" smtClean="0"/>
              <a:t>The Water Bill: Fees or Taxes?</a:t>
            </a:r>
          </a:p>
          <a:p>
            <a:r>
              <a:rPr lang="en-US" dirty="0" err="1" smtClean="0"/>
              <a:t>Greekfest</a:t>
            </a:r>
            <a:endParaRPr lang="en-US" dirty="0" smtClean="0"/>
          </a:p>
          <a:p>
            <a:r>
              <a:rPr lang="en-US" dirty="0" smtClean="0"/>
              <a:t>Professional Sports</a:t>
            </a:r>
          </a:p>
          <a:p>
            <a:endParaRPr lang="en-US" dirty="0"/>
          </a:p>
        </p:txBody>
      </p:sp>
      <p:sp>
        <p:nvSpPr>
          <p:cNvPr id="3" name="Title 2"/>
          <p:cNvSpPr>
            <a:spLocks noGrp="1"/>
          </p:cNvSpPr>
          <p:nvPr>
            <p:ph type="title"/>
          </p:nvPr>
        </p:nvSpPr>
        <p:spPr/>
        <p:txBody>
          <a:bodyPr/>
          <a:lstStyle/>
          <a:p>
            <a:r>
              <a:rPr lang="en-US" dirty="0" smtClean="0"/>
              <a:t>Local Issues, Problems, and Opportunities…</a:t>
            </a:r>
            <a:endParaRPr lang="en-US" dirty="0"/>
          </a:p>
        </p:txBody>
      </p:sp>
    </p:spTree>
    <p:extLst>
      <p:ext uri="{BB962C8B-B14F-4D97-AF65-F5344CB8AC3E}">
        <p14:creationId xmlns:p14="http://schemas.microsoft.com/office/powerpoint/2010/main" val="105770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A Brief Overview of Local Government…</a:t>
            </a:r>
            <a:endParaRPr lang="en-US" dirty="0"/>
          </a:p>
        </p:txBody>
      </p:sp>
      <p:sp>
        <p:nvSpPr>
          <p:cNvPr id="4" name="Title 3"/>
          <p:cNvSpPr>
            <a:spLocks noGrp="1"/>
          </p:cNvSpPr>
          <p:nvPr>
            <p:ph type="title"/>
          </p:nvPr>
        </p:nvSpPr>
        <p:spPr/>
        <p:txBody>
          <a:bodyPr/>
          <a:lstStyle/>
          <a:p>
            <a:r>
              <a:rPr lang="en-US" dirty="0" smtClean="0"/>
              <a:t>The City of Virginia Beach</a:t>
            </a:r>
            <a:endParaRPr lang="en-US" dirty="0"/>
          </a:p>
        </p:txBody>
      </p:sp>
    </p:spTree>
    <p:extLst>
      <p:ext uri="{BB962C8B-B14F-4D97-AF65-F5344CB8AC3E}">
        <p14:creationId xmlns:p14="http://schemas.microsoft.com/office/powerpoint/2010/main" val="972543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57200"/>
            <a:ext cx="4724400" cy="4419599"/>
          </a:xfrm>
        </p:spPr>
        <p:txBody>
          <a:bodyPr/>
          <a:lstStyle/>
          <a:p>
            <a:r>
              <a:rPr lang="en-US" dirty="0" smtClean="0"/>
              <a:t>Local governments are established in order to provide create necessary public services like schools, roads, police departments, fire departments, and zoning ordinances.</a:t>
            </a:r>
          </a:p>
          <a:p>
            <a:endParaRPr lang="en-US" dirty="0"/>
          </a:p>
          <a:p>
            <a:r>
              <a:rPr lang="en-US" dirty="0" smtClean="0"/>
              <a:t>Local governments are also required to implement state laws. </a:t>
            </a:r>
            <a:endParaRPr lang="en-US" dirty="0"/>
          </a:p>
        </p:txBody>
      </p:sp>
      <p:sp>
        <p:nvSpPr>
          <p:cNvPr id="6" name="Text Placeholder 5"/>
          <p:cNvSpPr>
            <a:spLocks noGrp="1"/>
          </p:cNvSpPr>
          <p:nvPr>
            <p:ph type="body" sz="half" idx="2"/>
          </p:nvPr>
        </p:nvSpPr>
        <p:spPr>
          <a:xfrm>
            <a:off x="5715000" y="457200"/>
            <a:ext cx="2895600" cy="4419600"/>
          </a:xfrm>
        </p:spPr>
        <p:txBody>
          <a:bodyPr>
            <a:normAutofit fontScale="92500" lnSpcReduction="10000"/>
          </a:bodyPr>
          <a:lstStyle/>
          <a:p>
            <a:r>
              <a:rPr lang="en-US" dirty="0" smtClean="0"/>
              <a:t>There are various styles of local government, but all local governments function to serve the needs of the people of the state. </a:t>
            </a:r>
          </a:p>
          <a:p>
            <a:endParaRPr lang="en-US" dirty="0"/>
          </a:p>
          <a:p>
            <a:r>
              <a:rPr lang="en-US" dirty="0" smtClean="0"/>
              <a:t>Some aspects of the local government – local ordinances regarding traffic or the public safety – can only be done well by persons familiar with the locale. </a:t>
            </a:r>
          </a:p>
          <a:p>
            <a:endParaRPr lang="en-US" dirty="0"/>
          </a:p>
          <a:p>
            <a:r>
              <a:rPr lang="en-US" dirty="0" smtClean="0"/>
              <a:t>Consider the differentiation required to govern both the Oceanfront region of Virginia Beach and the most isolated portions of </a:t>
            </a:r>
            <a:r>
              <a:rPr lang="en-US" dirty="0" err="1" smtClean="0"/>
              <a:t>Pungo</a:t>
            </a:r>
            <a:r>
              <a:rPr lang="en-US" dirty="0" smtClean="0"/>
              <a:t> and Blackwater…</a:t>
            </a:r>
            <a:endParaRPr lang="en-US" dirty="0"/>
          </a:p>
        </p:txBody>
      </p:sp>
      <p:sp>
        <p:nvSpPr>
          <p:cNvPr id="4" name="Title 3"/>
          <p:cNvSpPr>
            <a:spLocks noGrp="1"/>
          </p:cNvSpPr>
          <p:nvPr>
            <p:ph type="title"/>
          </p:nvPr>
        </p:nvSpPr>
        <p:spPr>
          <a:xfrm>
            <a:off x="533400" y="4800600"/>
            <a:ext cx="8229600" cy="1600200"/>
          </a:xfrm>
        </p:spPr>
        <p:txBody>
          <a:bodyPr/>
          <a:lstStyle/>
          <a:p>
            <a:r>
              <a:rPr lang="en-US" sz="4000" dirty="0" smtClean="0"/>
              <a:t>The Functions and Responsibilities of Local Government</a:t>
            </a:r>
            <a:endParaRPr lang="en-US" sz="4000" dirty="0"/>
          </a:p>
        </p:txBody>
      </p:sp>
    </p:spTree>
    <p:extLst>
      <p:ext uri="{BB962C8B-B14F-4D97-AF65-F5344CB8AC3E}">
        <p14:creationId xmlns:p14="http://schemas.microsoft.com/office/powerpoint/2010/main" val="1938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the role of local government in a unitary system?</a:t>
            </a:r>
          </a:p>
          <a:p>
            <a:r>
              <a:rPr lang="en-US" dirty="0" smtClean="0"/>
              <a:t>Which forms of local government serve Virginia’s citizens? </a:t>
            </a:r>
          </a:p>
          <a:p>
            <a:r>
              <a:rPr lang="en-US" dirty="0" smtClean="0"/>
              <a:t>How does the Dillon Rule impact local governments in Virginia?</a:t>
            </a:r>
          </a:p>
          <a:p>
            <a:r>
              <a:rPr lang="en-US" dirty="0" smtClean="0"/>
              <a:t>How is the government of Virginia Beach organized? </a:t>
            </a:r>
            <a:endParaRPr lang="en-US" dirty="0"/>
          </a:p>
        </p:txBody>
      </p:sp>
      <p:sp>
        <p:nvSpPr>
          <p:cNvPr id="3" name="Title 2"/>
          <p:cNvSpPr>
            <a:spLocks noGrp="1"/>
          </p:cNvSpPr>
          <p:nvPr>
            <p:ph type="title"/>
          </p:nvPr>
        </p:nvSpPr>
        <p:spPr/>
        <p:txBody>
          <a:bodyPr/>
          <a:lstStyle/>
          <a:p>
            <a:r>
              <a:rPr lang="en-US" dirty="0" smtClean="0"/>
              <a:t>Organizing Questions: Local Government</a:t>
            </a:r>
            <a:endParaRPr lang="en-US" dirty="0"/>
          </a:p>
        </p:txBody>
      </p:sp>
    </p:spTree>
    <p:extLst>
      <p:ext uri="{BB962C8B-B14F-4D97-AF65-F5344CB8AC3E}">
        <p14:creationId xmlns:p14="http://schemas.microsoft.com/office/powerpoint/2010/main" val="8300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Counties</a:t>
            </a:r>
          </a:p>
          <a:p>
            <a:endParaRPr lang="en-US" dirty="0"/>
          </a:p>
          <a:p>
            <a:r>
              <a:rPr lang="en-US" dirty="0" smtClean="0"/>
              <a:t>Independent Cities</a:t>
            </a:r>
          </a:p>
          <a:p>
            <a:endParaRPr lang="en-US" dirty="0"/>
          </a:p>
          <a:p>
            <a:r>
              <a:rPr lang="en-US" dirty="0" smtClean="0"/>
              <a:t>Incorporated Towns</a:t>
            </a:r>
            <a:endParaRPr lang="en-US" dirty="0"/>
          </a:p>
        </p:txBody>
      </p:sp>
      <p:sp>
        <p:nvSpPr>
          <p:cNvPr id="3" name="Text Placeholder 2"/>
          <p:cNvSpPr>
            <a:spLocks noGrp="1"/>
          </p:cNvSpPr>
          <p:nvPr>
            <p:ph type="body" sz="half" idx="2"/>
          </p:nvPr>
        </p:nvSpPr>
        <p:spPr/>
        <p:txBody>
          <a:bodyPr>
            <a:normAutofit lnSpcReduction="10000"/>
          </a:bodyPr>
          <a:lstStyle/>
          <a:p>
            <a:r>
              <a:rPr lang="en-US" dirty="0" smtClean="0"/>
              <a:t>Each of these local authorities is unique, and in Virginia, all three of these local government types must cooperate with each other in order to effectively govern regions of the state. Here in the Hampton Roads region, we have seven independent cities: Virginia Beach, Norfolk, Portsmouth, Chesapeake, Suffolk, Newport News and Hampton. </a:t>
            </a:r>
            <a:endParaRPr lang="en-US" dirty="0"/>
          </a:p>
        </p:txBody>
      </p:sp>
      <p:sp>
        <p:nvSpPr>
          <p:cNvPr id="4" name="Title 3"/>
          <p:cNvSpPr>
            <a:spLocks noGrp="1"/>
          </p:cNvSpPr>
          <p:nvPr>
            <p:ph type="title"/>
          </p:nvPr>
        </p:nvSpPr>
        <p:spPr/>
        <p:txBody>
          <a:bodyPr/>
          <a:lstStyle/>
          <a:p>
            <a:r>
              <a:rPr lang="en-US" dirty="0" smtClean="0"/>
              <a:t>Styles of Local Governments </a:t>
            </a:r>
            <a:endParaRPr lang="en-US" dirty="0"/>
          </a:p>
        </p:txBody>
      </p:sp>
    </p:spTree>
    <p:extLst>
      <p:ext uri="{BB962C8B-B14F-4D97-AF65-F5344CB8AC3E}">
        <p14:creationId xmlns:p14="http://schemas.microsoft.com/office/powerpoint/2010/main" val="3643386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irginia Beach sketch.jpg"/>
          <p:cNvPicPr>
            <a:picLocks noGrp="1" noChangeAspect="1"/>
          </p:cNvPicPr>
          <p:nvPr>
            <p:ph idx="1"/>
          </p:nvPr>
        </p:nvPicPr>
        <p:blipFill>
          <a:blip r:embed="rId2" cstate="print"/>
          <a:stretch>
            <a:fillRect/>
          </a:stretch>
        </p:blipFill>
        <p:spPr>
          <a:xfrm>
            <a:off x="2133600" y="910389"/>
            <a:ext cx="6096000" cy="3208421"/>
          </a:xfrm>
        </p:spPr>
      </p:pic>
      <p:sp>
        <p:nvSpPr>
          <p:cNvPr id="5" name="Title 4"/>
          <p:cNvSpPr>
            <a:spLocks noGrp="1"/>
          </p:cNvSpPr>
          <p:nvPr>
            <p:ph type="title"/>
          </p:nvPr>
        </p:nvSpPr>
        <p:spPr/>
        <p:txBody>
          <a:bodyPr/>
          <a:lstStyle/>
          <a:p>
            <a:r>
              <a:rPr lang="en-US" dirty="0" smtClean="0"/>
              <a:t>Independent Cities</a:t>
            </a:r>
            <a:endParaRPr lang="en-US" dirty="0"/>
          </a:p>
        </p:txBody>
      </p:sp>
    </p:spTree>
    <p:extLst>
      <p:ext uri="{BB962C8B-B14F-4D97-AF65-F5344CB8AC3E}">
        <p14:creationId xmlns:p14="http://schemas.microsoft.com/office/powerpoint/2010/main" val="1632588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llon Rule Virginia Counties Map.jpg"/>
          <p:cNvPicPr>
            <a:picLocks noGrp="1" noChangeAspect="1"/>
          </p:cNvPicPr>
          <p:nvPr>
            <p:ph idx="1"/>
          </p:nvPr>
        </p:nvPicPr>
        <p:blipFill>
          <a:blip r:embed="rId2" cstate="print"/>
          <a:stretch>
            <a:fillRect/>
          </a:stretch>
        </p:blipFill>
        <p:spPr>
          <a:xfrm>
            <a:off x="805986" y="381000"/>
            <a:ext cx="7423614" cy="3619840"/>
          </a:xfrm>
        </p:spPr>
      </p:pic>
      <p:sp>
        <p:nvSpPr>
          <p:cNvPr id="3" name="Title 2"/>
          <p:cNvSpPr>
            <a:spLocks noGrp="1"/>
          </p:cNvSpPr>
          <p:nvPr>
            <p:ph type="title"/>
          </p:nvPr>
        </p:nvSpPr>
        <p:spPr/>
        <p:txBody>
          <a:bodyPr/>
          <a:lstStyle/>
          <a:p>
            <a:r>
              <a:rPr lang="en-US" dirty="0" smtClean="0"/>
              <a:t>Counties</a:t>
            </a:r>
            <a:endParaRPr lang="en-US" dirty="0"/>
          </a:p>
        </p:txBody>
      </p:sp>
    </p:spTree>
    <p:extLst>
      <p:ext uri="{BB962C8B-B14F-4D97-AF65-F5344CB8AC3E}">
        <p14:creationId xmlns:p14="http://schemas.microsoft.com/office/powerpoint/2010/main" val="10563061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lacksburg.jpg"/>
          <p:cNvPicPr>
            <a:picLocks noGrp="1" noChangeAspect="1"/>
          </p:cNvPicPr>
          <p:nvPr>
            <p:ph idx="1"/>
          </p:nvPr>
        </p:nvPicPr>
        <p:blipFill>
          <a:blip r:embed="rId2" cstate="print"/>
          <a:stretch>
            <a:fillRect/>
          </a:stretch>
        </p:blipFill>
        <p:spPr>
          <a:xfrm>
            <a:off x="990600" y="385838"/>
            <a:ext cx="7341393" cy="3728962"/>
          </a:xfrm>
        </p:spPr>
      </p:pic>
      <p:sp>
        <p:nvSpPr>
          <p:cNvPr id="3" name="Title 2"/>
          <p:cNvSpPr>
            <a:spLocks noGrp="1"/>
          </p:cNvSpPr>
          <p:nvPr>
            <p:ph type="title"/>
          </p:nvPr>
        </p:nvSpPr>
        <p:spPr/>
        <p:txBody>
          <a:bodyPr/>
          <a:lstStyle/>
          <a:p>
            <a:r>
              <a:rPr lang="en-US" dirty="0" smtClean="0"/>
              <a:t>Incorporated Towns</a:t>
            </a:r>
            <a:endParaRPr lang="en-US" dirty="0"/>
          </a:p>
        </p:txBody>
      </p:sp>
    </p:spTree>
    <p:extLst>
      <p:ext uri="{BB962C8B-B14F-4D97-AF65-F5344CB8AC3E}">
        <p14:creationId xmlns:p14="http://schemas.microsoft.com/office/powerpoint/2010/main" val="33468502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Dillon Rule</a:t>
            </a:r>
            <a:endParaRPr lang="en-US" dirty="0"/>
          </a:p>
        </p:txBody>
      </p:sp>
      <p:sp>
        <p:nvSpPr>
          <p:cNvPr id="2" name="Content Placeholder 1"/>
          <p:cNvSpPr>
            <a:spLocks noGrp="1"/>
          </p:cNvSpPr>
          <p:nvPr>
            <p:ph sz="quarter" idx="13"/>
          </p:nvPr>
        </p:nvSpPr>
        <p:spPr>
          <a:xfrm>
            <a:off x="228600" y="838200"/>
            <a:ext cx="3273552" cy="3429000"/>
          </a:xfrm>
        </p:spPr>
        <p:txBody>
          <a:bodyPr/>
          <a:lstStyle/>
          <a:p>
            <a:r>
              <a:rPr lang="en-US" dirty="0" smtClean="0"/>
              <a:t>All of the powers of local governments are derived from the state – and if the state granted all the localities their governmental power, the state can also take them away. </a:t>
            </a:r>
            <a:endParaRPr lang="en-US" dirty="0"/>
          </a:p>
        </p:txBody>
      </p:sp>
      <p:pic>
        <p:nvPicPr>
          <p:cNvPr id="5" name="Content Placeholder 4" descr="Dillon Rule Virginia Counties Map.jpg"/>
          <p:cNvPicPr>
            <a:picLocks noGrp="1" noChangeAspect="1"/>
          </p:cNvPicPr>
          <p:nvPr>
            <p:ph sz="quarter" idx="14"/>
          </p:nvPr>
        </p:nvPicPr>
        <p:blipFill>
          <a:blip r:embed="rId2" cstate="print"/>
          <a:stretch>
            <a:fillRect/>
          </a:stretch>
        </p:blipFill>
        <p:spPr>
          <a:xfrm>
            <a:off x="3429000" y="1201590"/>
            <a:ext cx="5486400" cy="2675232"/>
          </a:xfrm>
        </p:spPr>
      </p:pic>
    </p:spTree>
    <p:extLst>
      <p:ext uri="{BB962C8B-B14F-4D97-AF65-F5344CB8AC3E}">
        <p14:creationId xmlns:p14="http://schemas.microsoft.com/office/powerpoint/2010/main" val="276802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Princess Anne County.jpg"/>
          <p:cNvPicPr>
            <a:picLocks noGrp="1" noChangeAspect="1"/>
          </p:cNvPicPr>
          <p:nvPr>
            <p:ph idx="1"/>
          </p:nvPr>
        </p:nvPicPr>
        <p:blipFill>
          <a:blip r:embed="rId2" cstate="print"/>
          <a:stretch>
            <a:fillRect/>
          </a:stretch>
        </p:blipFill>
        <p:spPr>
          <a:xfrm>
            <a:off x="380999" y="457200"/>
            <a:ext cx="4807857" cy="4038600"/>
          </a:xfrm>
        </p:spPr>
      </p:pic>
      <p:sp>
        <p:nvSpPr>
          <p:cNvPr id="6" name="Text Placeholder 5"/>
          <p:cNvSpPr>
            <a:spLocks noGrp="1"/>
          </p:cNvSpPr>
          <p:nvPr>
            <p:ph type="body" sz="half" idx="2"/>
          </p:nvPr>
        </p:nvSpPr>
        <p:spPr>
          <a:xfrm>
            <a:off x="5715000" y="381000"/>
            <a:ext cx="3200400" cy="4800599"/>
          </a:xfrm>
        </p:spPr>
        <p:txBody>
          <a:bodyPr>
            <a:normAutofit/>
          </a:bodyPr>
          <a:lstStyle/>
          <a:p>
            <a:r>
              <a:rPr lang="en-US" dirty="0" smtClean="0"/>
              <a:t>Long before the City of Virginia Beach was established, Princess Anne County was established.  I consisted of everything in Virginia Beach today south of the interstate I-264  (Route 44 back then…) The most famous documentation of Princess Anne county in history is undoubtedly the Emancipation Proclamation.  Lincoln listed Princess Anne County as one of the areas where his executive order would not apply – because Princess Anne county had surrendered to the Union in 1862.  Lincoln, by the way, misspelled the name: Princess Ann, he wrote.</a:t>
            </a:r>
            <a:endParaRPr lang="en-US" dirty="0"/>
          </a:p>
        </p:txBody>
      </p:sp>
      <p:sp>
        <p:nvSpPr>
          <p:cNvPr id="4" name="Title 3"/>
          <p:cNvSpPr>
            <a:spLocks noGrp="1"/>
          </p:cNvSpPr>
          <p:nvPr>
            <p:ph type="title"/>
          </p:nvPr>
        </p:nvSpPr>
        <p:spPr/>
        <p:txBody>
          <a:bodyPr/>
          <a:lstStyle/>
          <a:p>
            <a:r>
              <a:rPr lang="en-US" dirty="0" smtClean="0"/>
              <a:t>Princess Anne County</a:t>
            </a:r>
            <a:endParaRPr lang="en-US" dirty="0"/>
          </a:p>
        </p:txBody>
      </p:sp>
    </p:spTree>
    <p:extLst>
      <p:ext uri="{BB962C8B-B14F-4D97-AF65-F5344CB8AC3E}">
        <p14:creationId xmlns:p14="http://schemas.microsoft.com/office/powerpoint/2010/main" val="3605052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lstStyle/>
          <a:p>
            <a:r>
              <a:rPr lang="en-US" dirty="0" smtClean="0"/>
              <a:t>Old Virginia Beach was the township at the Oceanfront, and until the 1960s, it was independently governed and devoted completely to tourism and business.  Hotels, gift shops, lifeguard stations, a small harbor, and amusement parks like old “Frontier City.” </a:t>
            </a:r>
            <a:endParaRPr lang="en-US" dirty="0"/>
          </a:p>
        </p:txBody>
      </p:sp>
      <p:sp>
        <p:nvSpPr>
          <p:cNvPr id="4" name="Title 3"/>
          <p:cNvSpPr>
            <a:spLocks noGrp="1"/>
          </p:cNvSpPr>
          <p:nvPr>
            <p:ph type="title"/>
          </p:nvPr>
        </p:nvSpPr>
        <p:spPr/>
        <p:txBody>
          <a:bodyPr/>
          <a:lstStyle/>
          <a:p>
            <a:r>
              <a:rPr lang="en-US" dirty="0" smtClean="0"/>
              <a:t>Old Virginia Beach</a:t>
            </a:r>
            <a:endParaRPr lang="en-US" dirty="0"/>
          </a:p>
        </p:txBody>
      </p:sp>
      <p:pic>
        <p:nvPicPr>
          <p:cNvPr id="8" name="Content Placeholder 7" descr="Frontier City.jpg"/>
          <p:cNvPicPr>
            <a:picLocks noGrp="1" noChangeAspect="1"/>
          </p:cNvPicPr>
          <p:nvPr>
            <p:ph idx="1"/>
          </p:nvPr>
        </p:nvPicPr>
        <p:blipFill>
          <a:blip r:embed="rId2" cstate="print"/>
          <a:stretch>
            <a:fillRect/>
          </a:stretch>
        </p:blipFill>
        <p:spPr>
          <a:xfrm>
            <a:off x="685800" y="838200"/>
            <a:ext cx="4534818" cy="3642483"/>
          </a:xfrm>
        </p:spPr>
      </p:pic>
    </p:spTree>
    <p:extLst>
      <p:ext uri="{BB962C8B-B14F-4D97-AF65-F5344CB8AC3E}">
        <p14:creationId xmlns:p14="http://schemas.microsoft.com/office/powerpoint/2010/main" val="12855484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Whites Moving.JPG"/>
          <p:cNvPicPr>
            <a:picLocks noGrp="1" noChangeAspect="1"/>
          </p:cNvPicPr>
          <p:nvPr>
            <p:ph idx="1"/>
          </p:nvPr>
        </p:nvPicPr>
        <p:blipFill>
          <a:blip r:embed="rId2" cstate="print"/>
          <a:stretch>
            <a:fillRect/>
          </a:stretch>
        </p:blipFill>
        <p:spPr>
          <a:xfrm>
            <a:off x="381000" y="381000"/>
            <a:ext cx="8583168" cy="3352800"/>
          </a:xfrm>
        </p:spPr>
      </p:pic>
      <p:sp>
        <p:nvSpPr>
          <p:cNvPr id="4" name="Title 3"/>
          <p:cNvSpPr>
            <a:spLocks noGrp="1"/>
          </p:cNvSpPr>
          <p:nvPr>
            <p:ph type="title"/>
          </p:nvPr>
        </p:nvSpPr>
        <p:spPr>
          <a:xfrm>
            <a:off x="777240" y="4038600"/>
            <a:ext cx="7543800" cy="2362200"/>
          </a:xfrm>
        </p:spPr>
        <p:txBody>
          <a:bodyPr/>
          <a:lstStyle/>
          <a:p>
            <a:r>
              <a:rPr lang="en-US" sz="3600" dirty="0" smtClean="0"/>
              <a:t>“White Flight” played a large role in the development of the Hampton Roads area’s demographics, even to this day. </a:t>
            </a:r>
            <a:endParaRPr lang="en-US" sz="3600" dirty="0"/>
          </a:p>
        </p:txBody>
      </p:sp>
    </p:spTree>
    <p:extLst>
      <p:ext uri="{BB962C8B-B14F-4D97-AF65-F5344CB8AC3E}">
        <p14:creationId xmlns:p14="http://schemas.microsoft.com/office/powerpoint/2010/main" val="8688872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White Flight and Gentrification.jpg"/>
          <p:cNvPicPr>
            <a:picLocks noGrp="1" noChangeAspect="1"/>
          </p:cNvPicPr>
          <p:nvPr>
            <p:ph idx="1"/>
          </p:nvPr>
        </p:nvPicPr>
        <p:blipFill>
          <a:blip r:embed="rId2" cstate="print"/>
          <a:stretch>
            <a:fillRect/>
          </a:stretch>
        </p:blipFill>
        <p:spPr>
          <a:xfrm>
            <a:off x="545384" y="304800"/>
            <a:ext cx="4471831" cy="3810000"/>
          </a:xfrm>
        </p:spPr>
      </p:pic>
      <p:sp>
        <p:nvSpPr>
          <p:cNvPr id="3" name="Text Placeholder 2"/>
          <p:cNvSpPr>
            <a:spLocks noGrp="1"/>
          </p:cNvSpPr>
          <p:nvPr>
            <p:ph type="body" sz="half" idx="2"/>
          </p:nvPr>
        </p:nvSpPr>
        <p:spPr>
          <a:xfrm>
            <a:off x="5715000" y="228600"/>
            <a:ext cx="3200400" cy="3886201"/>
          </a:xfrm>
        </p:spPr>
        <p:txBody>
          <a:bodyPr/>
          <a:lstStyle/>
          <a:p>
            <a:r>
              <a:rPr lang="en-US" dirty="0" smtClean="0"/>
              <a:t>The town of Virginia Beach was originally little more than the areas which we know as the Oceanfront today.  In 1963, though, the City of Virginia Beach was formed when the township and the rapidly growing population of Princess Anne County merged with the township.  One of the principle reasons for the fast growing population of Virginia Beach?  White flight!</a:t>
            </a:r>
          </a:p>
          <a:p>
            <a:endParaRPr lang="en-US" dirty="0"/>
          </a:p>
        </p:txBody>
      </p:sp>
      <p:sp>
        <p:nvSpPr>
          <p:cNvPr id="4" name="Title 3"/>
          <p:cNvSpPr>
            <a:spLocks noGrp="1"/>
          </p:cNvSpPr>
          <p:nvPr>
            <p:ph type="title"/>
          </p:nvPr>
        </p:nvSpPr>
        <p:spPr/>
        <p:txBody>
          <a:bodyPr/>
          <a:lstStyle/>
          <a:p>
            <a:r>
              <a:rPr lang="en-US" dirty="0" smtClean="0"/>
              <a:t>The 1963 Merger – </a:t>
            </a:r>
            <a:br>
              <a:rPr lang="en-US" dirty="0" smtClean="0"/>
            </a:br>
            <a:r>
              <a:rPr lang="en-US" dirty="0" smtClean="0"/>
              <a:t>The City of Virginia Beach</a:t>
            </a:r>
            <a:endParaRPr lang="en-US" dirty="0"/>
          </a:p>
        </p:txBody>
      </p:sp>
    </p:spTree>
    <p:extLst>
      <p:ext uri="{BB962C8B-B14F-4D97-AF65-F5344CB8AC3E}">
        <p14:creationId xmlns:p14="http://schemas.microsoft.com/office/powerpoint/2010/main" val="1486130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Welcome to Virginia Beach.jpg"/>
          <p:cNvPicPr>
            <a:picLocks noGrp="1" noChangeAspect="1"/>
          </p:cNvPicPr>
          <p:nvPr>
            <p:ph idx="1"/>
          </p:nvPr>
        </p:nvPicPr>
        <p:blipFill>
          <a:blip r:embed="rId2" cstate="print"/>
          <a:stretch>
            <a:fillRect/>
          </a:stretch>
        </p:blipFill>
        <p:spPr>
          <a:xfrm>
            <a:off x="1752599" y="457200"/>
            <a:ext cx="6272463" cy="3886200"/>
          </a:xfrm>
        </p:spPr>
      </p:pic>
      <p:sp>
        <p:nvSpPr>
          <p:cNvPr id="5" name="Title 4"/>
          <p:cNvSpPr>
            <a:spLocks noGrp="1"/>
          </p:cNvSpPr>
          <p:nvPr>
            <p:ph type="title"/>
          </p:nvPr>
        </p:nvSpPr>
        <p:spPr>
          <a:xfrm>
            <a:off x="777240" y="4572000"/>
            <a:ext cx="7543800" cy="2057400"/>
          </a:xfrm>
        </p:spPr>
        <p:txBody>
          <a:bodyPr/>
          <a:lstStyle/>
          <a:p>
            <a:r>
              <a:rPr lang="en-US" dirty="0" smtClean="0"/>
              <a:t>The 1963 Merger:</a:t>
            </a:r>
            <a:br>
              <a:rPr lang="en-US" dirty="0" smtClean="0"/>
            </a:br>
            <a:r>
              <a:rPr lang="en-US" dirty="0" smtClean="0"/>
              <a:t>The City of Virginia Beach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The Purposes and Responsibilities of State Governments</a:t>
            </a:r>
            <a:endParaRPr lang="en-US" sz="3600" dirty="0"/>
          </a:p>
        </p:txBody>
      </p:sp>
      <p:sp>
        <p:nvSpPr>
          <p:cNvPr id="5" name="Content Placeholder 4"/>
          <p:cNvSpPr>
            <a:spLocks noGrp="1"/>
          </p:cNvSpPr>
          <p:nvPr>
            <p:ph sz="quarter" idx="13"/>
          </p:nvPr>
        </p:nvSpPr>
        <p:spPr>
          <a:xfrm>
            <a:off x="762000" y="658368"/>
            <a:ext cx="3855720" cy="3837432"/>
          </a:xfrm>
        </p:spPr>
        <p:txBody>
          <a:bodyPr>
            <a:normAutofit/>
          </a:bodyPr>
          <a:lstStyle/>
          <a:p>
            <a:r>
              <a:rPr lang="en-US" dirty="0" smtClean="0"/>
              <a:t>To promote public health, safety, and welfare. </a:t>
            </a:r>
          </a:p>
          <a:p>
            <a:r>
              <a:rPr lang="en-US" dirty="0" smtClean="0"/>
              <a:t>To administer federal programs when applicable. </a:t>
            </a:r>
          </a:p>
          <a:p>
            <a:r>
              <a:rPr lang="en-US" dirty="0" smtClean="0"/>
              <a:t>To provide public goods and services. </a:t>
            </a:r>
          </a:p>
          <a:p>
            <a:r>
              <a:rPr lang="en-US" dirty="0" smtClean="0"/>
              <a:t>To organize local governments. </a:t>
            </a:r>
          </a:p>
          <a:p>
            <a:r>
              <a:rPr lang="en-US" dirty="0" smtClean="0"/>
              <a:t>To protect the rights of citizens. </a:t>
            </a:r>
            <a:endParaRPr lang="en-US" dirty="0"/>
          </a:p>
        </p:txBody>
      </p:sp>
      <p:pic>
        <p:nvPicPr>
          <p:cNvPr id="7" name="Content Placeholder 6" descr="Virginia Beach City Seal.jpg"/>
          <p:cNvPicPr>
            <a:picLocks noGrp="1" noChangeAspect="1"/>
          </p:cNvPicPr>
          <p:nvPr>
            <p:ph sz="quarter" idx="14"/>
          </p:nvPr>
        </p:nvPicPr>
        <p:blipFill>
          <a:blip r:embed="rId2" cstate="print"/>
          <a:stretch>
            <a:fillRect/>
          </a:stretch>
        </p:blipFill>
        <p:spPr>
          <a:xfrm>
            <a:off x="4800600" y="631843"/>
            <a:ext cx="3657600" cy="3689313"/>
          </a:xfrm>
        </p:spPr>
      </p:pic>
    </p:spTree>
    <p:extLst>
      <p:ext uri="{BB962C8B-B14F-4D97-AF65-F5344CB8AC3E}">
        <p14:creationId xmlns:p14="http://schemas.microsoft.com/office/powerpoint/2010/main" val="39184353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Constitutional Officers</a:t>
            </a:r>
            <a:endParaRPr lang="en-US" dirty="0"/>
          </a:p>
        </p:txBody>
      </p:sp>
      <p:sp>
        <p:nvSpPr>
          <p:cNvPr id="2" name="Content Placeholder 1"/>
          <p:cNvSpPr>
            <a:spLocks noGrp="1"/>
          </p:cNvSpPr>
          <p:nvPr>
            <p:ph sz="quarter" idx="13"/>
          </p:nvPr>
        </p:nvSpPr>
        <p:spPr/>
        <p:txBody>
          <a:bodyPr>
            <a:normAutofit fontScale="92500" lnSpcReduction="10000"/>
          </a:bodyPr>
          <a:lstStyle/>
          <a:p>
            <a:r>
              <a:rPr lang="en-US" dirty="0" smtClean="0"/>
              <a:t>Sheriff</a:t>
            </a:r>
          </a:p>
          <a:p>
            <a:endParaRPr lang="en-US" dirty="0"/>
          </a:p>
          <a:p>
            <a:r>
              <a:rPr lang="en-US" dirty="0" smtClean="0"/>
              <a:t>Commissioner of the Revenue</a:t>
            </a:r>
          </a:p>
          <a:p>
            <a:endParaRPr lang="en-US" dirty="0"/>
          </a:p>
          <a:p>
            <a:r>
              <a:rPr lang="en-US" dirty="0" smtClean="0"/>
              <a:t>City Treasurer</a:t>
            </a:r>
          </a:p>
          <a:p>
            <a:endParaRPr lang="en-US" dirty="0"/>
          </a:p>
          <a:p>
            <a:r>
              <a:rPr lang="en-US" dirty="0" smtClean="0"/>
              <a:t>Clerk of the Court</a:t>
            </a:r>
          </a:p>
          <a:p>
            <a:endParaRPr lang="en-US" dirty="0"/>
          </a:p>
          <a:p>
            <a:r>
              <a:rPr lang="en-US" dirty="0" smtClean="0"/>
              <a:t>Commonwealth’s Attorney</a:t>
            </a:r>
            <a:endParaRPr lang="en-US" dirty="0"/>
          </a:p>
        </p:txBody>
      </p:sp>
      <p:pic>
        <p:nvPicPr>
          <p:cNvPr id="6" name="Content Placeholder 5" descr="Sheriff Badge.jpg"/>
          <p:cNvPicPr>
            <a:picLocks noGrp="1" noChangeAspect="1"/>
          </p:cNvPicPr>
          <p:nvPr>
            <p:ph sz="quarter" idx="14"/>
          </p:nvPr>
        </p:nvPicPr>
        <p:blipFill>
          <a:blip r:embed="rId2" cstate="print"/>
          <a:srcRect l="8968" t="4430" r="10319" b="17253"/>
          <a:stretch>
            <a:fillRect/>
          </a:stretch>
        </p:blipFill>
        <p:spPr>
          <a:xfrm>
            <a:off x="4419600" y="533400"/>
            <a:ext cx="4034118" cy="3810000"/>
          </a:xfrm>
        </p:spPr>
      </p:pic>
    </p:spTree>
    <p:extLst>
      <p:ext uri="{BB962C8B-B14F-4D97-AF65-F5344CB8AC3E}">
        <p14:creationId xmlns:p14="http://schemas.microsoft.com/office/powerpoint/2010/main" val="12794433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2015 City Council Members.jpg"/>
          <p:cNvPicPr>
            <a:picLocks noGrp="1" noChangeAspect="1"/>
          </p:cNvPicPr>
          <p:nvPr>
            <p:ph idx="1"/>
          </p:nvPr>
        </p:nvPicPr>
        <p:blipFill>
          <a:blip r:embed="rId2" cstate="print"/>
          <a:stretch>
            <a:fillRect/>
          </a:stretch>
        </p:blipFill>
        <p:spPr>
          <a:xfrm>
            <a:off x="1524000" y="304800"/>
            <a:ext cx="6296639" cy="4495800"/>
          </a:xfrm>
        </p:spPr>
      </p:pic>
      <p:sp>
        <p:nvSpPr>
          <p:cNvPr id="4" name="Title 3"/>
          <p:cNvSpPr>
            <a:spLocks noGrp="1"/>
          </p:cNvSpPr>
          <p:nvPr>
            <p:ph type="title"/>
          </p:nvPr>
        </p:nvSpPr>
        <p:spPr/>
        <p:txBody>
          <a:bodyPr/>
          <a:lstStyle/>
          <a:p>
            <a:r>
              <a:rPr lang="en-US" dirty="0" smtClean="0"/>
              <a:t>The City Council</a:t>
            </a:r>
            <a:endParaRPr lang="en-US" dirty="0"/>
          </a:p>
        </p:txBody>
      </p:sp>
    </p:spTree>
    <p:extLst>
      <p:ext uri="{BB962C8B-B14F-4D97-AF65-F5344CB8AC3E}">
        <p14:creationId xmlns:p14="http://schemas.microsoft.com/office/powerpoint/2010/main" val="188765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John Uhrin.jpg"/>
          <p:cNvPicPr>
            <a:picLocks noGrp="1" noChangeAspect="1"/>
          </p:cNvPicPr>
          <p:nvPr>
            <p:ph idx="1"/>
          </p:nvPr>
        </p:nvPicPr>
        <p:blipFill>
          <a:blip r:embed="rId2" cstate="print"/>
          <a:stretch>
            <a:fillRect/>
          </a:stretch>
        </p:blipFill>
        <p:spPr>
          <a:xfrm>
            <a:off x="838200" y="951547"/>
            <a:ext cx="4343400" cy="2897505"/>
          </a:xfrm>
        </p:spPr>
      </p:pic>
      <p:sp>
        <p:nvSpPr>
          <p:cNvPr id="3" name="Text Placeholder 2"/>
          <p:cNvSpPr>
            <a:spLocks noGrp="1"/>
          </p:cNvSpPr>
          <p:nvPr>
            <p:ph type="body" sz="half" idx="2"/>
          </p:nvPr>
        </p:nvSpPr>
        <p:spPr>
          <a:xfrm>
            <a:off x="5715000" y="685800"/>
            <a:ext cx="2895600" cy="4267199"/>
          </a:xfrm>
        </p:spPr>
        <p:txBody>
          <a:bodyPr>
            <a:normAutofit/>
          </a:bodyPr>
          <a:lstStyle/>
          <a:p>
            <a:r>
              <a:rPr lang="en-US" dirty="0" smtClean="0"/>
              <a:t>Public Corruption and Conflicts of Interest</a:t>
            </a:r>
          </a:p>
          <a:p>
            <a:endParaRPr lang="en-US" dirty="0" smtClean="0"/>
          </a:p>
          <a:p>
            <a:r>
              <a:rPr lang="en-US" dirty="0" smtClean="0"/>
              <a:t>The Green Line</a:t>
            </a:r>
          </a:p>
          <a:p>
            <a:endParaRPr lang="en-US" dirty="0" smtClean="0"/>
          </a:p>
          <a:p>
            <a:r>
              <a:rPr lang="en-US" dirty="0" smtClean="0"/>
              <a:t>Economic Development</a:t>
            </a:r>
          </a:p>
          <a:p>
            <a:endParaRPr lang="en-US" dirty="0" smtClean="0"/>
          </a:p>
          <a:p>
            <a:r>
              <a:rPr lang="en-US" dirty="0" smtClean="0"/>
              <a:t>The Public Schools</a:t>
            </a:r>
          </a:p>
          <a:p>
            <a:endParaRPr lang="en-US" dirty="0" smtClean="0"/>
          </a:p>
          <a:p>
            <a:r>
              <a:rPr lang="en-US" dirty="0" smtClean="0"/>
              <a:t>Light Rail</a:t>
            </a:r>
          </a:p>
          <a:p>
            <a:endParaRPr lang="en-US" dirty="0" smtClean="0"/>
          </a:p>
          <a:p>
            <a:r>
              <a:rPr lang="en-US" dirty="0" smtClean="0"/>
              <a:t>Low Voter Turnout in Elections</a:t>
            </a:r>
          </a:p>
          <a:p>
            <a:endParaRPr lang="en-US" dirty="0"/>
          </a:p>
        </p:txBody>
      </p:sp>
      <p:sp>
        <p:nvSpPr>
          <p:cNvPr id="4" name="Title 3"/>
          <p:cNvSpPr>
            <a:spLocks noGrp="1"/>
          </p:cNvSpPr>
          <p:nvPr>
            <p:ph type="title"/>
          </p:nvPr>
        </p:nvSpPr>
        <p:spPr>
          <a:xfrm>
            <a:off x="457200" y="4495800"/>
            <a:ext cx="8077200" cy="1143000"/>
          </a:xfrm>
        </p:spPr>
        <p:txBody>
          <a:bodyPr/>
          <a:lstStyle/>
          <a:p>
            <a:r>
              <a:rPr lang="en-US" sz="4000" dirty="0" smtClean="0"/>
              <a:t>Issues, Problems, Opportunities</a:t>
            </a:r>
            <a:endParaRPr lang="en-US" sz="4000" dirty="0"/>
          </a:p>
        </p:txBody>
      </p:sp>
    </p:spTree>
    <p:extLst>
      <p:ext uri="{BB962C8B-B14F-4D97-AF65-F5344CB8AC3E}">
        <p14:creationId xmlns:p14="http://schemas.microsoft.com/office/powerpoint/2010/main" val="36744320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Individual Rights.gif"/>
          <p:cNvPicPr>
            <a:picLocks noGrp="1" noChangeAspect="1"/>
          </p:cNvPicPr>
          <p:nvPr>
            <p:ph idx="1"/>
          </p:nvPr>
        </p:nvPicPr>
        <p:blipFill>
          <a:blip r:embed="rId2" cstate="print"/>
          <a:stretch>
            <a:fillRect/>
          </a:stretch>
        </p:blipFill>
        <p:spPr>
          <a:xfrm>
            <a:off x="914400" y="304800"/>
            <a:ext cx="3505200" cy="4567862"/>
          </a:xfrm>
        </p:spPr>
      </p:pic>
      <p:sp>
        <p:nvSpPr>
          <p:cNvPr id="3" name="Text Placeholder 2"/>
          <p:cNvSpPr>
            <a:spLocks noGrp="1"/>
          </p:cNvSpPr>
          <p:nvPr>
            <p:ph type="body" sz="half" idx="2"/>
          </p:nvPr>
        </p:nvSpPr>
        <p:spPr/>
        <p:txBody>
          <a:bodyPr>
            <a:normAutofit lnSpcReduction="10000"/>
          </a:bodyPr>
          <a:lstStyle/>
          <a:p>
            <a:r>
              <a:rPr lang="en-US" dirty="0" smtClean="0"/>
              <a:t>Dignity and Worth of Individuals</a:t>
            </a:r>
          </a:p>
          <a:p>
            <a:endParaRPr lang="en-US" dirty="0" smtClean="0"/>
          </a:p>
          <a:p>
            <a:r>
              <a:rPr lang="en-US" dirty="0" smtClean="0"/>
              <a:t>Equality Under the Law</a:t>
            </a:r>
          </a:p>
          <a:p>
            <a:endParaRPr lang="en-US" dirty="0" smtClean="0"/>
          </a:p>
          <a:p>
            <a:r>
              <a:rPr lang="en-US" dirty="0" smtClean="0"/>
              <a:t>Majority Rule</a:t>
            </a:r>
          </a:p>
          <a:p>
            <a:endParaRPr lang="en-US" dirty="0" smtClean="0"/>
          </a:p>
          <a:p>
            <a:r>
              <a:rPr lang="en-US" dirty="0" smtClean="0"/>
              <a:t>The Rights of Minorities</a:t>
            </a:r>
          </a:p>
          <a:p>
            <a:endParaRPr lang="en-US" dirty="0" smtClean="0"/>
          </a:p>
          <a:p>
            <a:r>
              <a:rPr lang="en-US" dirty="0" smtClean="0"/>
              <a:t>Compromise</a:t>
            </a:r>
          </a:p>
          <a:p>
            <a:endParaRPr lang="en-US" dirty="0" smtClean="0"/>
          </a:p>
          <a:p>
            <a:r>
              <a:rPr lang="en-US" dirty="0" smtClean="0"/>
              <a:t>Individual Rights</a:t>
            </a:r>
          </a:p>
          <a:p>
            <a:endParaRPr lang="en-US" dirty="0"/>
          </a:p>
        </p:txBody>
      </p:sp>
      <p:sp>
        <p:nvSpPr>
          <p:cNvPr id="4" name="Title 3"/>
          <p:cNvSpPr>
            <a:spLocks noGrp="1"/>
          </p:cNvSpPr>
          <p:nvPr>
            <p:ph type="title"/>
          </p:nvPr>
        </p:nvSpPr>
        <p:spPr>
          <a:xfrm>
            <a:off x="228600" y="4876800"/>
            <a:ext cx="8686800" cy="914400"/>
          </a:xfrm>
        </p:spPr>
        <p:txBody>
          <a:bodyPr/>
          <a:lstStyle/>
          <a:p>
            <a:r>
              <a:rPr lang="en-US" dirty="0" smtClean="0"/>
              <a:t>Democratic Political Concepts</a:t>
            </a:r>
            <a:endParaRPr lang="en-US" dirty="0"/>
          </a:p>
        </p:txBody>
      </p:sp>
    </p:spTree>
    <p:extLst>
      <p:ext uri="{BB962C8B-B14F-4D97-AF65-F5344CB8AC3E}">
        <p14:creationId xmlns:p14="http://schemas.microsoft.com/office/powerpoint/2010/main" val="28235128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tates Prosperity.jpg"/>
          <p:cNvPicPr>
            <a:picLocks noGrp="1" noChangeAspect="1"/>
          </p:cNvPicPr>
          <p:nvPr>
            <p:ph idx="1"/>
          </p:nvPr>
        </p:nvPicPr>
        <p:blipFill>
          <a:blip r:embed="rId2" cstate="print"/>
          <a:stretch>
            <a:fillRect/>
          </a:stretch>
        </p:blipFill>
        <p:spPr>
          <a:xfrm>
            <a:off x="838200" y="903549"/>
            <a:ext cx="4343400" cy="2993501"/>
          </a:xfrm>
        </p:spPr>
      </p:pic>
      <p:sp>
        <p:nvSpPr>
          <p:cNvPr id="3" name="Text Placeholder 2"/>
          <p:cNvSpPr>
            <a:spLocks noGrp="1"/>
          </p:cNvSpPr>
          <p:nvPr>
            <p:ph type="body" sz="half" idx="2"/>
          </p:nvPr>
        </p:nvSpPr>
        <p:spPr/>
        <p:txBody>
          <a:bodyPr/>
          <a:lstStyle/>
          <a:p>
            <a:r>
              <a:rPr lang="en-US" dirty="0" smtClean="0"/>
              <a:t>Literacy </a:t>
            </a:r>
          </a:p>
          <a:p>
            <a:r>
              <a:rPr lang="en-US" dirty="0" smtClean="0"/>
              <a:t>Well Informed Voters</a:t>
            </a:r>
          </a:p>
          <a:p>
            <a:r>
              <a:rPr lang="en-US" dirty="0" smtClean="0"/>
              <a:t>Prosperity</a:t>
            </a:r>
          </a:p>
          <a:p>
            <a:r>
              <a:rPr lang="en-US" dirty="0" smtClean="0"/>
              <a:t>Distribution of the Wealth</a:t>
            </a:r>
          </a:p>
          <a:p>
            <a:r>
              <a:rPr lang="en-US" dirty="0" smtClean="0"/>
              <a:t>Economic and Social Mobility</a:t>
            </a:r>
          </a:p>
          <a:p>
            <a:r>
              <a:rPr lang="en-US" dirty="0" smtClean="0"/>
              <a:t>Private Ownership of Property</a:t>
            </a:r>
          </a:p>
          <a:p>
            <a:endParaRPr lang="en-US" dirty="0"/>
          </a:p>
        </p:txBody>
      </p:sp>
      <p:sp>
        <p:nvSpPr>
          <p:cNvPr id="4" name="Title 3"/>
          <p:cNvSpPr>
            <a:spLocks noGrp="1"/>
          </p:cNvSpPr>
          <p:nvPr>
            <p:ph type="title"/>
          </p:nvPr>
        </p:nvSpPr>
        <p:spPr/>
        <p:txBody>
          <a:bodyPr/>
          <a:lstStyle/>
          <a:p>
            <a:r>
              <a:rPr lang="en-US" dirty="0" smtClean="0"/>
              <a:t>Sustaining Democracies</a:t>
            </a:r>
            <a:endParaRPr lang="en-US" dirty="0"/>
          </a:p>
        </p:txBody>
      </p:sp>
    </p:spTree>
    <p:extLst>
      <p:ext uri="{BB962C8B-B14F-4D97-AF65-F5344CB8AC3E}">
        <p14:creationId xmlns:p14="http://schemas.microsoft.com/office/powerpoint/2010/main" val="138173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Under the Constitution, there are certain powers which are reserved to the states exclusively: Reserved Powers. </a:t>
            </a:r>
          </a:p>
          <a:p>
            <a:r>
              <a:rPr lang="en-US" dirty="0" smtClean="0"/>
              <a:t>The 10</a:t>
            </a:r>
            <a:r>
              <a:rPr lang="en-US" baseline="30000" dirty="0" smtClean="0"/>
              <a:t>th</a:t>
            </a:r>
            <a:r>
              <a:rPr lang="en-US" dirty="0" smtClean="0"/>
              <a:t> Amendment explicitly states that powers not explicitly listed in the Constitution are reserved to the states – or to the people.</a:t>
            </a:r>
          </a:p>
          <a:p>
            <a:r>
              <a:rPr lang="en-US" dirty="0" smtClean="0"/>
              <a:t>Certain powers are shared by the national and state governments: Concurrent Powers.</a:t>
            </a:r>
          </a:p>
          <a:p>
            <a:r>
              <a:rPr lang="en-US" dirty="0" smtClean="0"/>
              <a:t>Several powers are denied to the states explicitly in the Constitution. </a:t>
            </a:r>
            <a:endParaRPr lang="en-US" dirty="0"/>
          </a:p>
        </p:txBody>
      </p:sp>
      <p:sp>
        <p:nvSpPr>
          <p:cNvPr id="5" name="Title 4"/>
          <p:cNvSpPr>
            <a:spLocks noGrp="1"/>
          </p:cNvSpPr>
          <p:nvPr>
            <p:ph type="title"/>
          </p:nvPr>
        </p:nvSpPr>
        <p:spPr/>
        <p:txBody>
          <a:bodyPr/>
          <a:lstStyle/>
          <a:p>
            <a:r>
              <a:rPr lang="en-US" dirty="0" smtClean="0"/>
              <a:t>State Powers</a:t>
            </a:r>
            <a:endParaRPr lang="en-US" dirty="0"/>
          </a:p>
        </p:txBody>
      </p:sp>
    </p:spTree>
    <p:extLst>
      <p:ext uri="{BB962C8B-B14F-4D97-AF65-F5344CB8AC3E}">
        <p14:creationId xmlns:p14="http://schemas.microsoft.com/office/powerpoint/2010/main" val="2971954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Reserved Powers:	</a:t>
            </a:r>
            <a:endParaRPr lang="en-US" dirty="0"/>
          </a:p>
        </p:txBody>
      </p:sp>
      <p:sp>
        <p:nvSpPr>
          <p:cNvPr id="6" name="Content Placeholder 5"/>
          <p:cNvSpPr>
            <a:spLocks noGrp="1"/>
          </p:cNvSpPr>
          <p:nvPr>
            <p:ph sz="half" idx="2"/>
          </p:nvPr>
        </p:nvSpPr>
        <p:spPr/>
        <p:txBody>
          <a:bodyPr>
            <a:normAutofit lnSpcReduction="10000"/>
          </a:bodyPr>
          <a:lstStyle/>
          <a:p>
            <a:r>
              <a:rPr lang="en-US" dirty="0" smtClean="0"/>
              <a:t>The ability to establish local governments </a:t>
            </a:r>
          </a:p>
          <a:p>
            <a:r>
              <a:rPr lang="en-US" dirty="0" smtClean="0"/>
              <a:t>The ability to determine the manner of elections. </a:t>
            </a:r>
          </a:p>
          <a:p>
            <a:r>
              <a:rPr lang="en-US" dirty="0" smtClean="0"/>
              <a:t>Education</a:t>
            </a:r>
            <a:endParaRPr lang="en-US" dirty="0"/>
          </a:p>
        </p:txBody>
      </p:sp>
      <p:sp>
        <p:nvSpPr>
          <p:cNvPr id="7" name="Text Placeholder 6"/>
          <p:cNvSpPr>
            <a:spLocks noGrp="1"/>
          </p:cNvSpPr>
          <p:nvPr>
            <p:ph type="body" sz="quarter" idx="3"/>
          </p:nvPr>
        </p:nvSpPr>
        <p:spPr/>
        <p:txBody>
          <a:bodyPr/>
          <a:lstStyle/>
          <a:p>
            <a:r>
              <a:rPr lang="en-US" dirty="0" smtClean="0"/>
              <a:t>Concurrent Powers: </a:t>
            </a:r>
            <a:endParaRPr lang="en-US" dirty="0"/>
          </a:p>
        </p:txBody>
      </p:sp>
      <p:sp>
        <p:nvSpPr>
          <p:cNvPr id="8" name="Content Placeholder 7"/>
          <p:cNvSpPr>
            <a:spLocks noGrp="1"/>
          </p:cNvSpPr>
          <p:nvPr>
            <p:ph sz="quarter" idx="4"/>
          </p:nvPr>
        </p:nvSpPr>
        <p:spPr/>
        <p:txBody>
          <a:bodyPr>
            <a:normAutofit lnSpcReduction="10000"/>
          </a:bodyPr>
          <a:lstStyle/>
          <a:p>
            <a:r>
              <a:rPr lang="en-US" dirty="0" smtClean="0"/>
              <a:t>The regulation of trade.</a:t>
            </a:r>
          </a:p>
          <a:p>
            <a:r>
              <a:rPr lang="en-US" dirty="0" smtClean="0"/>
              <a:t>The power to tax. </a:t>
            </a:r>
          </a:p>
          <a:p>
            <a:r>
              <a:rPr lang="en-US" dirty="0" smtClean="0"/>
              <a:t>The power to build roads.</a:t>
            </a:r>
          </a:p>
          <a:p>
            <a:r>
              <a:rPr lang="en-US" dirty="0" smtClean="0"/>
              <a:t>The power to establish courts.</a:t>
            </a:r>
          </a:p>
        </p:txBody>
      </p:sp>
      <p:sp>
        <p:nvSpPr>
          <p:cNvPr id="4" name="Title 3"/>
          <p:cNvSpPr>
            <a:spLocks noGrp="1"/>
          </p:cNvSpPr>
          <p:nvPr>
            <p:ph type="title"/>
          </p:nvPr>
        </p:nvSpPr>
        <p:spPr/>
        <p:txBody>
          <a:bodyPr/>
          <a:lstStyle/>
          <a:p>
            <a:r>
              <a:rPr lang="en-US" dirty="0" smtClean="0"/>
              <a:t>State Powers</a:t>
            </a:r>
            <a:endParaRPr lang="en-US" dirty="0"/>
          </a:p>
        </p:txBody>
      </p:sp>
    </p:spTree>
    <p:extLst>
      <p:ext uri="{BB962C8B-B14F-4D97-AF65-F5344CB8AC3E}">
        <p14:creationId xmlns:p14="http://schemas.microsoft.com/office/powerpoint/2010/main" val="2989024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Federalism Trumps States Rights.gif"/>
          <p:cNvPicPr>
            <a:picLocks noGrp="1" noChangeAspect="1"/>
          </p:cNvPicPr>
          <p:nvPr>
            <p:ph idx="1"/>
          </p:nvPr>
        </p:nvPicPr>
        <p:blipFill>
          <a:blip r:embed="rId2" cstate="print"/>
          <a:stretch>
            <a:fillRect/>
          </a:stretch>
        </p:blipFill>
        <p:spPr>
          <a:xfrm>
            <a:off x="838200" y="381000"/>
            <a:ext cx="7737229" cy="4572000"/>
          </a:xfrm>
        </p:spPr>
      </p:pic>
      <p:sp>
        <p:nvSpPr>
          <p:cNvPr id="5" name="Text Placeholder 4"/>
          <p:cNvSpPr>
            <a:spLocks noGrp="1"/>
          </p:cNvSpPr>
          <p:nvPr>
            <p:ph type="body" sz="half" idx="2"/>
          </p:nvPr>
        </p:nvSpPr>
        <p:spPr>
          <a:xfrm>
            <a:off x="2590800" y="5181600"/>
            <a:ext cx="6324600" cy="1676400"/>
          </a:xfrm>
        </p:spPr>
        <p:txBody>
          <a:bodyPr>
            <a:normAutofit fontScale="62500" lnSpcReduction="20000"/>
          </a:bodyPr>
          <a:lstStyle/>
          <a:p>
            <a:r>
              <a:rPr lang="en-US" sz="2400" dirty="0" smtClean="0"/>
              <a:t>There are also certain powers that are </a:t>
            </a:r>
            <a:r>
              <a:rPr lang="en-US" sz="2400" b="1" i="1" u="sng" dirty="0" smtClean="0"/>
              <a:t>denied to the states</a:t>
            </a:r>
            <a:r>
              <a:rPr lang="en-US" sz="2400" dirty="0" smtClean="0"/>
              <a:t>, including: </a:t>
            </a:r>
          </a:p>
          <a:p>
            <a:endParaRPr lang="en-US" sz="2400" dirty="0" smtClean="0"/>
          </a:p>
          <a:p>
            <a:r>
              <a:rPr lang="en-US" sz="2400" dirty="0" smtClean="0"/>
              <a:t> The  ability to make treaties.</a:t>
            </a:r>
          </a:p>
          <a:p>
            <a:r>
              <a:rPr lang="en-US" sz="2400" dirty="0" smtClean="0"/>
              <a:t> The ability to declare war.</a:t>
            </a:r>
          </a:p>
          <a:p>
            <a:r>
              <a:rPr lang="en-US" sz="2400" dirty="0" smtClean="0"/>
              <a:t> The coining of money</a:t>
            </a:r>
            <a:br>
              <a:rPr lang="en-US" sz="2400" dirty="0" smtClean="0"/>
            </a:br>
            <a:endParaRPr lang="en-US" sz="2400" dirty="0" smtClean="0"/>
          </a:p>
          <a:p>
            <a:endParaRPr lang="en-US" dirty="0"/>
          </a:p>
        </p:txBody>
      </p:sp>
      <p:sp>
        <p:nvSpPr>
          <p:cNvPr id="6" name="Title 5"/>
          <p:cNvSpPr>
            <a:spLocks noGrp="1"/>
          </p:cNvSpPr>
          <p:nvPr>
            <p:ph type="title"/>
          </p:nvPr>
        </p:nvSpPr>
        <p:spPr>
          <a:xfrm>
            <a:off x="381000" y="5715000"/>
            <a:ext cx="3566160" cy="914400"/>
          </a:xfrm>
        </p:spPr>
        <p:txBody>
          <a:bodyPr/>
          <a:lstStyle/>
          <a:p>
            <a:r>
              <a:rPr lang="en-US" dirty="0" smtClean="0"/>
              <a:t>State Powers</a:t>
            </a:r>
            <a:endParaRPr lang="en-US" dirty="0"/>
          </a:p>
        </p:txBody>
      </p:sp>
    </p:spTree>
    <p:extLst>
      <p:ext uri="{BB962C8B-B14F-4D97-AF65-F5344CB8AC3E}">
        <p14:creationId xmlns:p14="http://schemas.microsoft.com/office/powerpoint/2010/main" val="2931460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685801"/>
            <a:ext cx="7543800" cy="1752599"/>
          </a:xfrm>
        </p:spPr>
        <p:txBody>
          <a:bodyPr>
            <a:normAutofit lnSpcReduction="10000"/>
          </a:bodyPr>
          <a:lstStyle/>
          <a:p>
            <a:pPr>
              <a:buNone/>
            </a:pPr>
            <a:r>
              <a:rPr lang="en-US" dirty="0" smtClean="0"/>
              <a:t>The 10</a:t>
            </a:r>
            <a:r>
              <a:rPr lang="en-US" baseline="30000" dirty="0" smtClean="0"/>
              <a:t>th</a:t>
            </a:r>
            <a:r>
              <a:rPr lang="en-US" dirty="0" smtClean="0"/>
              <a:t> Amendment: </a:t>
            </a:r>
          </a:p>
          <a:p>
            <a:pPr>
              <a:buNone/>
            </a:pPr>
            <a:r>
              <a:rPr lang="en-US" dirty="0" smtClean="0"/>
              <a:t>	The powers not delegated to the United States by the Constitution, nor prohibited by it to the States, are reserved to the States respectively, or to the people.</a:t>
            </a:r>
            <a:br>
              <a:rPr lang="en-US" dirty="0" smtClean="0"/>
            </a:br>
            <a:endParaRPr lang="en-US" dirty="0"/>
          </a:p>
        </p:txBody>
      </p:sp>
      <p:sp>
        <p:nvSpPr>
          <p:cNvPr id="3" name="Title 2"/>
          <p:cNvSpPr>
            <a:spLocks noGrp="1"/>
          </p:cNvSpPr>
          <p:nvPr>
            <p:ph type="title"/>
          </p:nvPr>
        </p:nvSpPr>
        <p:spPr>
          <a:xfrm>
            <a:off x="609600" y="5638800"/>
            <a:ext cx="7543800" cy="914400"/>
          </a:xfrm>
        </p:spPr>
        <p:txBody>
          <a:bodyPr/>
          <a:lstStyle/>
          <a:p>
            <a:r>
              <a:rPr lang="en-US" dirty="0" smtClean="0"/>
              <a:t>The 10</a:t>
            </a:r>
            <a:r>
              <a:rPr lang="en-US" baseline="30000" dirty="0" smtClean="0"/>
              <a:t>th</a:t>
            </a:r>
            <a:r>
              <a:rPr lang="en-US" dirty="0" smtClean="0"/>
              <a:t> Amendment</a:t>
            </a:r>
            <a:endParaRPr lang="en-US" dirty="0"/>
          </a:p>
        </p:txBody>
      </p:sp>
      <p:pic>
        <p:nvPicPr>
          <p:cNvPr id="4" name="Picture 3" descr="State Flag Map.jpg"/>
          <p:cNvPicPr>
            <a:picLocks noChangeAspect="1"/>
          </p:cNvPicPr>
          <p:nvPr/>
        </p:nvPicPr>
        <p:blipFill>
          <a:blip r:embed="rId2" cstate="print"/>
          <a:stretch>
            <a:fillRect/>
          </a:stretch>
        </p:blipFill>
        <p:spPr>
          <a:xfrm>
            <a:off x="1600200" y="2286000"/>
            <a:ext cx="5384800" cy="3370885"/>
          </a:xfrm>
          <a:prstGeom prst="rect">
            <a:avLst/>
          </a:prstGeom>
        </p:spPr>
      </p:pic>
    </p:spTree>
    <p:extLst>
      <p:ext uri="{BB962C8B-B14F-4D97-AF65-F5344CB8AC3E}">
        <p14:creationId xmlns:p14="http://schemas.microsoft.com/office/powerpoint/2010/main" val="2722302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Executive, Legislative, Judicial</a:t>
            </a:r>
            <a:endParaRPr lang="en-US" dirty="0"/>
          </a:p>
        </p:txBody>
      </p:sp>
      <p:sp>
        <p:nvSpPr>
          <p:cNvPr id="4" name="Title 3"/>
          <p:cNvSpPr>
            <a:spLocks noGrp="1"/>
          </p:cNvSpPr>
          <p:nvPr>
            <p:ph type="title"/>
          </p:nvPr>
        </p:nvSpPr>
        <p:spPr/>
        <p:txBody>
          <a:bodyPr/>
          <a:lstStyle/>
          <a:p>
            <a:r>
              <a:rPr lang="en-US" dirty="0" smtClean="0"/>
              <a:t>The Organization of Virginia Government</a:t>
            </a:r>
            <a:endParaRPr lang="en-US" dirty="0"/>
          </a:p>
        </p:txBody>
      </p:sp>
    </p:spTree>
    <p:extLst>
      <p:ext uri="{BB962C8B-B14F-4D97-AF65-F5344CB8AC3E}">
        <p14:creationId xmlns:p14="http://schemas.microsoft.com/office/powerpoint/2010/main" val="10149717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278</TotalTime>
  <Words>1902</Words>
  <Application>Microsoft Office PowerPoint</Application>
  <PresentationFormat>On-screen Show (4:3)</PresentationFormat>
  <Paragraphs>197</Paragraphs>
  <Slides>44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44</vt:i4>
      </vt:variant>
    </vt:vector>
  </HeadingPairs>
  <TitlesOfParts>
    <vt:vector size="47" baseType="lpstr">
      <vt:lpstr>Palatino Linotype</vt:lpstr>
      <vt:lpstr>Wingdings</vt:lpstr>
      <vt:lpstr>Elemental</vt:lpstr>
      <vt:lpstr>State Government in Virginia</vt:lpstr>
      <vt:lpstr>Organizing Questions: State Government</vt:lpstr>
      <vt:lpstr>Organizing Questions: Local Government</vt:lpstr>
      <vt:lpstr>The Purposes and Responsibilities of State Governments</vt:lpstr>
      <vt:lpstr>State Powers</vt:lpstr>
      <vt:lpstr>State Powers</vt:lpstr>
      <vt:lpstr>State Powers</vt:lpstr>
      <vt:lpstr>The 10th Amendment</vt:lpstr>
      <vt:lpstr>The Organization of Virginia Government</vt:lpstr>
      <vt:lpstr>The Governor’s Office</vt:lpstr>
      <vt:lpstr>Responsibilities of the Governor</vt:lpstr>
      <vt:lpstr>The Lieutenant Governor</vt:lpstr>
      <vt:lpstr>Responsibilities of the Lieutenant Governor</vt:lpstr>
      <vt:lpstr>The Attorney General</vt:lpstr>
      <vt:lpstr>The Responsibilities of the Attorney General </vt:lpstr>
      <vt:lpstr>The Virginia General Assembly</vt:lpstr>
      <vt:lpstr>The Virginia State Senate</vt:lpstr>
      <vt:lpstr>The House of Delegates</vt:lpstr>
      <vt:lpstr>The Judicial System in Virginia</vt:lpstr>
      <vt:lpstr>Local Magistrates</vt:lpstr>
      <vt:lpstr>General District Courts </vt:lpstr>
      <vt:lpstr>Circuit Courts</vt:lpstr>
      <vt:lpstr>The Court of Appeals </vt:lpstr>
      <vt:lpstr>The Intermediate Court of Appeals </vt:lpstr>
      <vt:lpstr>The Virginia Supreme Court</vt:lpstr>
      <vt:lpstr>Regional Authorities</vt:lpstr>
      <vt:lpstr>Local Issues, Problems, and Opportunities…</vt:lpstr>
      <vt:lpstr>The City of Virginia Beach</vt:lpstr>
      <vt:lpstr>The Functions and Responsibilities of Local Government</vt:lpstr>
      <vt:lpstr>Styles of Local Governments </vt:lpstr>
      <vt:lpstr>Independent Cities</vt:lpstr>
      <vt:lpstr>Counties</vt:lpstr>
      <vt:lpstr>Incorporated Towns</vt:lpstr>
      <vt:lpstr>The Dillon Rule</vt:lpstr>
      <vt:lpstr>Princess Anne County</vt:lpstr>
      <vt:lpstr>Old Virginia Beach</vt:lpstr>
      <vt:lpstr>“White Flight” played a large role in the development of the Hampton Roads area’s demographics, even to this day. </vt:lpstr>
      <vt:lpstr>The 1963 Merger –  The City of Virginia Beach</vt:lpstr>
      <vt:lpstr>The 1963 Merger: The City of Virginia Beach  </vt:lpstr>
      <vt:lpstr>Constitutional Officers</vt:lpstr>
      <vt:lpstr>The City Council</vt:lpstr>
      <vt:lpstr>Issues, Problems, Opportunities</vt:lpstr>
      <vt:lpstr>Democratic Political Concepts</vt:lpstr>
      <vt:lpstr>Sustaining Democracies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Government in Virginia</dc:title>
  <dc:creator>Adam</dc:creator>
  <cp:lastModifiedBy>Adam Henry</cp:lastModifiedBy>
  <cp:revision>22</cp:revision>
  <dcterms:created xsi:type="dcterms:W3CDTF">2015-07-15T23:25:29Z</dcterms:created>
  <dcterms:modified xsi:type="dcterms:W3CDTF">2015-07-20T11:56:20Z</dcterms:modified>
</cp:coreProperties>
</file>